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694" r:id="rId2"/>
  </p:sldMasterIdLst>
  <p:notesMasterIdLst>
    <p:notesMasterId r:id="rId60"/>
  </p:notesMasterIdLst>
  <p:sldIdLst>
    <p:sldId id="256" r:id="rId3"/>
    <p:sldId id="446" r:id="rId4"/>
    <p:sldId id="444" r:id="rId5"/>
    <p:sldId id="447" r:id="rId6"/>
    <p:sldId id="449" r:id="rId7"/>
    <p:sldId id="450" r:id="rId8"/>
    <p:sldId id="451" r:id="rId9"/>
    <p:sldId id="462" r:id="rId10"/>
    <p:sldId id="463" r:id="rId11"/>
    <p:sldId id="464" r:id="rId12"/>
    <p:sldId id="465" r:id="rId13"/>
    <p:sldId id="466" r:id="rId14"/>
    <p:sldId id="467" r:id="rId15"/>
    <p:sldId id="513" r:id="rId16"/>
    <p:sldId id="512" r:id="rId17"/>
    <p:sldId id="470" r:id="rId18"/>
    <p:sldId id="471" r:id="rId19"/>
    <p:sldId id="472" r:id="rId20"/>
    <p:sldId id="473" r:id="rId21"/>
    <p:sldId id="474" r:id="rId22"/>
    <p:sldId id="475" r:id="rId23"/>
    <p:sldId id="476" r:id="rId24"/>
    <p:sldId id="477" r:id="rId25"/>
    <p:sldId id="478" r:id="rId26"/>
    <p:sldId id="479" r:id="rId27"/>
    <p:sldId id="480" r:id="rId28"/>
    <p:sldId id="481" r:id="rId29"/>
    <p:sldId id="482" r:id="rId30"/>
    <p:sldId id="499" r:id="rId31"/>
    <p:sldId id="502" r:id="rId32"/>
    <p:sldId id="514" r:id="rId33"/>
    <p:sldId id="483" r:id="rId34"/>
    <p:sldId id="484" r:id="rId35"/>
    <p:sldId id="485" r:id="rId36"/>
    <p:sldId id="486" r:id="rId37"/>
    <p:sldId id="487" r:id="rId38"/>
    <p:sldId id="488" r:id="rId39"/>
    <p:sldId id="489" r:id="rId40"/>
    <p:sldId id="490" r:id="rId41"/>
    <p:sldId id="491" r:id="rId42"/>
    <p:sldId id="492" r:id="rId43"/>
    <p:sldId id="493" r:id="rId44"/>
    <p:sldId id="494" r:id="rId45"/>
    <p:sldId id="495" r:id="rId46"/>
    <p:sldId id="496" r:id="rId47"/>
    <p:sldId id="497" r:id="rId48"/>
    <p:sldId id="498" r:id="rId49"/>
    <p:sldId id="503" r:id="rId50"/>
    <p:sldId id="515" r:id="rId51"/>
    <p:sldId id="521" r:id="rId52"/>
    <p:sldId id="522" r:id="rId53"/>
    <p:sldId id="516" r:id="rId54"/>
    <p:sldId id="523" r:id="rId55"/>
    <p:sldId id="524" r:id="rId56"/>
    <p:sldId id="517" r:id="rId57"/>
    <p:sldId id="518" r:id="rId58"/>
    <p:sldId id="258" r:id="rId59"/>
  </p:sldIdLst>
  <p:sldSz cx="9144000" cy="6858000" type="screen4x3"/>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AF73F"/>
    <a:srgbClr val="DAFA3C"/>
    <a:srgbClr val="E5FB75"/>
    <a:srgbClr val="1C56B6"/>
    <a:srgbClr val="C5D8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424" autoAdjust="0"/>
  </p:normalViewPr>
  <p:slideViewPr>
    <p:cSldViewPr>
      <p:cViewPr varScale="1">
        <p:scale>
          <a:sx n="74" d="100"/>
          <a:sy n="74" d="100"/>
        </p:scale>
        <p:origin x="1284"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tags" Target="tags/tag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F658CE-1DDD-472F-9502-E404DF8FAF8F}" type="doc">
      <dgm:prSet loTypeId="urn:microsoft.com/office/officeart/2005/8/layout/arrow2" loCatId="process" qsTypeId="urn:microsoft.com/office/officeart/2005/8/quickstyle/simple1" qsCatId="simple" csTypeId="urn:microsoft.com/office/officeart/2005/8/colors/accent1_2" csCatId="accent1" phldr="1"/>
      <dgm:spPr/>
    </dgm:pt>
    <dgm:pt modelId="{415F5553-204E-4071-A626-25137A095760}">
      <dgm:prSet phldrT="[文本]"/>
      <dgm:spPr/>
      <dgm:t>
        <a:bodyPr/>
        <a:lstStyle/>
        <a:p>
          <a:endParaRPr lang="zh-CN" altLang="en-US" dirty="0"/>
        </a:p>
      </dgm:t>
    </dgm:pt>
    <dgm:pt modelId="{320F677C-A985-4B1D-A382-6C0062426D4B}" type="parTrans" cxnId="{B6BDC762-D5D9-44BE-9DD2-C65FCFA7C34A}">
      <dgm:prSet/>
      <dgm:spPr/>
      <dgm:t>
        <a:bodyPr/>
        <a:lstStyle/>
        <a:p>
          <a:endParaRPr lang="zh-CN" altLang="en-US"/>
        </a:p>
      </dgm:t>
    </dgm:pt>
    <dgm:pt modelId="{D7308D90-7037-4066-8AC6-EF6758F0AB38}" type="sibTrans" cxnId="{B6BDC762-D5D9-44BE-9DD2-C65FCFA7C34A}">
      <dgm:prSet/>
      <dgm:spPr/>
      <dgm:t>
        <a:bodyPr/>
        <a:lstStyle/>
        <a:p>
          <a:endParaRPr lang="zh-CN" altLang="en-US"/>
        </a:p>
      </dgm:t>
    </dgm:pt>
    <dgm:pt modelId="{DAA03333-0DF9-453A-B4B8-1823EF8F5E3B}">
      <dgm:prSet phldrT="[文本]"/>
      <dgm:spPr/>
      <dgm:t>
        <a:bodyPr/>
        <a:lstStyle/>
        <a:p>
          <a:endParaRPr lang="zh-CN" altLang="en-US" dirty="0"/>
        </a:p>
      </dgm:t>
    </dgm:pt>
    <dgm:pt modelId="{E946C6D6-5597-4AC9-AE77-F4E8287F196D}" type="parTrans" cxnId="{C0982F82-A6E2-429D-A1BF-71C85FC63F64}">
      <dgm:prSet/>
      <dgm:spPr/>
      <dgm:t>
        <a:bodyPr/>
        <a:lstStyle/>
        <a:p>
          <a:endParaRPr lang="zh-CN" altLang="en-US"/>
        </a:p>
      </dgm:t>
    </dgm:pt>
    <dgm:pt modelId="{F68B1BF7-6CE4-4339-99DB-7CF6541F5463}" type="sibTrans" cxnId="{C0982F82-A6E2-429D-A1BF-71C85FC63F64}">
      <dgm:prSet/>
      <dgm:spPr/>
      <dgm:t>
        <a:bodyPr/>
        <a:lstStyle/>
        <a:p>
          <a:endParaRPr lang="zh-CN" altLang="en-US"/>
        </a:p>
      </dgm:t>
    </dgm:pt>
    <dgm:pt modelId="{F7D72970-013F-4E3D-955E-78CC0B5895BE}">
      <dgm:prSet phldrT="[文本]"/>
      <dgm:spPr/>
      <dgm:t>
        <a:bodyPr/>
        <a:lstStyle/>
        <a:p>
          <a:endParaRPr lang="zh-CN" altLang="en-US" dirty="0"/>
        </a:p>
      </dgm:t>
    </dgm:pt>
    <dgm:pt modelId="{98503D66-3E9C-474C-BCC1-E2B1734BE14F}" type="sibTrans" cxnId="{E2FB7913-05EA-4E24-8335-3748B9A06189}">
      <dgm:prSet/>
      <dgm:spPr/>
      <dgm:t>
        <a:bodyPr/>
        <a:lstStyle/>
        <a:p>
          <a:endParaRPr lang="zh-CN" altLang="en-US"/>
        </a:p>
      </dgm:t>
    </dgm:pt>
    <dgm:pt modelId="{E11819F6-1422-43B2-B469-14188CDEE557}" type="parTrans" cxnId="{E2FB7913-05EA-4E24-8335-3748B9A06189}">
      <dgm:prSet/>
      <dgm:spPr/>
      <dgm:t>
        <a:bodyPr/>
        <a:lstStyle/>
        <a:p>
          <a:endParaRPr lang="zh-CN" altLang="en-US"/>
        </a:p>
      </dgm:t>
    </dgm:pt>
    <dgm:pt modelId="{854D0AEA-A1A1-422D-8628-9F3AE7C4392B}">
      <dgm:prSet phldrT="[文本]"/>
      <dgm:spPr/>
      <dgm:t>
        <a:bodyPr/>
        <a:lstStyle/>
        <a:p>
          <a:endParaRPr lang="zh-CN" altLang="en-US" dirty="0"/>
        </a:p>
      </dgm:t>
    </dgm:pt>
    <dgm:pt modelId="{2365DD0A-785D-4800-A919-27CE3CB34E7F}" type="parTrans" cxnId="{71D23B63-B0B6-435D-B9C4-D3482BA4B918}">
      <dgm:prSet/>
      <dgm:spPr/>
      <dgm:t>
        <a:bodyPr/>
        <a:lstStyle/>
        <a:p>
          <a:endParaRPr lang="zh-CN" altLang="en-US"/>
        </a:p>
      </dgm:t>
    </dgm:pt>
    <dgm:pt modelId="{758274FF-1E8B-494E-A55C-DE8C05FDB255}" type="sibTrans" cxnId="{71D23B63-B0B6-435D-B9C4-D3482BA4B918}">
      <dgm:prSet/>
      <dgm:spPr/>
      <dgm:t>
        <a:bodyPr/>
        <a:lstStyle/>
        <a:p>
          <a:endParaRPr lang="zh-CN" altLang="en-US"/>
        </a:p>
      </dgm:t>
    </dgm:pt>
    <dgm:pt modelId="{4C5E4DC4-F1EF-450B-A9B9-56ECE9D2E183}">
      <dgm:prSet phldrT="[文本]"/>
      <dgm:spPr/>
      <dgm:t>
        <a:bodyPr/>
        <a:lstStyle/>
        <a:p>
          <a:endParaRPr lang="zh-CN" altLang="en-US" dirty="0"/>
        </a:p>
      </dgm:t>
    </dgm:pt>
    <dgm:pt modelId="{13BF6C74-499A-41CC-B34D-C60FCA10FC7A}" type="parTrans" cxnId="{D8BD8B8E-7DD4-4DC5-9F4F-D2E3CBA236A3}">
      <dgm:prSet/>
      <dgm:spPr/>
      <dgm:t>
        <a:bodyPr/>
        <a:lstStyle/>
        <a:p>
          <a:endParaRPr lang="zh-CN" altLang="en-US"/>
        </a:p>
      </dgm:t>
    </dgm:pt>
    <dgm:pt modelId="{83A4E249-EE04-4666-BD6D-52F3AEC2937B}" type="sibTrans" cxnId="{D8BD8B8E-7DD4-4DC5-9F4F-D2E3CBA236A3}">
      <dgm:prSet/>
      <dgm:spPr/>
      <dgm:t>
        <a:bodyPr/>
        <a:lstStyle/>
        <a:p>
          <a:endParaRPr lang="zh-CN" altLang="en-US"/>
        </a:p>
      </dgm:t>
    </dgm:pt>
    <dgm:pt modelId="{548A2750-32EB-4EAC-A280-6BA3D886ABB0}" type="pres">
      <dgm:prSet presAssocID="{EAF658CE-1DDD-472F-9502-E404DF8FAF8F}" presName="arrowDiagram" presStyleCnt="0">
        <dgm:presLayoutVars>
          <dgm:chMax val="5"/>
          <dgm:dir/>
          <dgm:resizeHandles val="exact"/>
        </dgm:presLayoutVars>
      </dgm:prSet>
      <dgm:spPr/>
    </dgm:pt>
    <dgm:pt modelId="{A4FDE429-2978-40EF-9EB3-EE39188A7A39}" type="pres">
      <dgm:prSet presAssocID="{EAF658CE-1DDD-472F-9502-E404DF8FAF8F}" presName="arrow" presStyleLbl="bgShp" presStyleIdx="0" presStyleCnt="1"/>
      <dgm:spPr/>
    </dgm:pt>
    <dgm:pt modelId="{F197DF8E-7FDB-40D4-8DBB-56E47C29D2A5}" type="pres">
      <dgm:prSet presAssocID="{EAF658CE-1DDD-472F-9502-E404DF8FAF8F}" presName="arrowDiagram5" presStyleCnt="0"/>
      <dgm:spPr/>
    </dgm:pt>
    <dgm:pt modelId="{C05577F6-8415-4835-B156-8012F318D2A7}" type="pres">
      <dgm:prSet presAssocID="{F7D72970-013F-4E3D-955E-78CC0B5895BE}" presName="bullet5a" presStyleLbl="node1" presStyleIdx="0" presStyleCnt="5"/>
      <dgm:spPr>
        <a:noFill/>
        <a:ln>
          <a:noFill/>
        </a:ln>
      </dgm:spPr>
    </dgm:pt>
    <dgm:pt modelId="{073C8CC8-CC6D-4F2A-9F09-AE5C47EE6004}" type="pres">
      <dgm:prSet presAssocID="{F7D72970-013F-4E3D-955E-78CC0B5895BE}" presName="textBox5a" presStyleLbl="revTx" presStyleIdx="0" presStyleCnt="5">
        <dgm:presLayoutVars>
          <dgm:bulletEnabled val="1"/>
        </dgm:presLayoutVars>
      </dgm:prSet>
      <dgm:spPr/>
      <dgm:t>
        <a:bodyPr/>
        <a:lstStyle/>
        <a:p>
          <a:endParaRPr lang="zh-CN" altLang="en-US"/>
        </a:p>
      </dgm:t>
    </dgm:pt>
    <dgm:pt modelId="{F522A02F-181D-48B5-BE67-659603D6775A}" type="pres">
      <dgm:prSet presAssocID="{4C5E4DC4-F1EF-450B-A9B9-56ECE9D2E183}" presName="bullet5b" presStyleLbl="node1" presStyleIdx="1" presStyleCnt="5"/>
      <dgm:spPr>
        <a:noFill/>
        <a:ln>
          <a:noFill/>
        </a:ln>
      </dgm:spPr>
    </dgm:pt>
    <dgm:pt modelId="{E34239D8-3E69-4421-967F-4A29095F2F06}" type="pres">
      <dgm:prSet presAssocID="{4C5E4DC4-F1EF-450B-A9B9-56ECE9D2E183}" presName="textBox5b" presStyleLbl="revTx" presStyleIdx="1" presStyleCnt="5">
        <dgm:presLayoutVars>
          <dgm:bulletEnabled val="1"/>
        </dgm:presLayoutVars>
      </dgm:prSet>
      <dgm:spPr/>
      <dgm:t>
        <a:bodyPr/>
        <a:lstStyle/>
        <a:p>
          <a:endParaRPr lang="zh-CN" altLang="en-US"/>
        </a:p>
      </dgm:t>
    </dgm:pt>
    <dgm:pt modelId="{4162436B-08E8-4D28-BFA3-FF76A827041E}" type="pres">
      <dgm:prSet presAssocID="{854D0AEA-A1A1-422D-8628-9F3AE7C4392B}" presName="bullet5c" presStyleLbl="node1" presStyleIdx="2" presStyleCnt="5"/>
      <dgm:spPr>
        <a:noFill/>
        <a:ln>
          <a:noFill/>
        </a:ln>
      </dgm:spPr>
    </dgm:pt>
    <dgm:pt modelId="{1CDFA93E-A187-43CD-B6D5-F7272AF245E3}" type="pres">
      <dgm:prSet presAssocID="{854D0AEA-A1A1-422D-8628-9F3AE7C4392B}" presName="textBox5c" presStyleLbl="revTx" presStyleIdx="2" presStyleCnt="5">
        <dgm:presLayoutVars>
          <dgm:bulletEnabled val="1"/>
        </dgm:presLayoutVars>
      </dgm:prSet>
      <dgm:spPr/>
      <dgm:t>
        <a:bodyPr/>
        <a:lstStyle/>
        <a:p>
          <a:endParaRPr lang="zh-CN" altLang="en-US"/>
        </a:p>
      </dgm:t>
    </dgm:pt>
    <dgm:pt modelId="{725C472B-408A-4DFE-A7CF-A78794168BB3}" type="pres">
      <dgm:prSet presAssocID="{415F5553-204E-4071-A626-25137A095760}" presName="bullet5d" presStyleLbl="node1" presStyleIdx="3" presStyleCnt="5"/>
      <dgm:spPr>
        <a:noFill/>
        <a:ln>
          <a:noFill/>
        </a:ln>
      </dgm:spPr>
    </dgm:pt>
    <dgm:pt modelId="{0D470858-1DED-4981-97BE-4A4C8FF026D4}" type="pres">
      <dgm:prSet presAssocID="{415F5553-204E-4071-A626-25137A095760}" presName="textBox5d" presStyleLbl="revTx" presStyleIdx="3" presStyleCnt="5">
        <dgm:presLayoutVars>
          <dgm:bulletEnabled val="1"/>
        </dgm:presLayoutVars>
      </dgm:prSet>
      <dgm:spPr/>
      <dgm:t>
        <a:bodyPr/>
        <a:lstStyle/>
        <a:p>
          <a:endParaRPr lang="zh-CN" altLang="en-US"/>
        </a:p>
      </dgm:t>
    </dgm:pt>
    <dgm:pt modelId="{910AF98E-29D7-426C-9ECF-9AC19B081CAE}" type="pres">
      <dgm:prSet presAssocID="{DAA03333-0DF9-453A-B4B8-1823EF8F5E3B}" presName="bullet5e" presStyleLbl="node1" presStyleIdx="4" presStyleCnt="5"/>
      <dgm:spPr>
        <a:noFill/>
        <a:ln>
          <a:noFill/>
        </a:ln>
      </dgm:spPr>
    </dgm:pt>
    <dgm:pt modelId="{42F3E7D4-8392-4DDE-B5F2-9D37F8F8E487}" type="pres">
      <dgm:prSet presAssocID="{DAA03333-0DF9-453A-B4B8-1823EF8F5E3B}" presName="textBox5e" presStyleLbl="revTx" presStyleIdx="4" presStyleCnt="5">
        <dgm:presLayoutVars>
          <dgm:bulletEnabled val="1"/>
        </dgm:presLayoutVars>
      </dgm:prSet>
      <dgm:spPr/>
      <dgm:t>
        <a:bodyPr/>
        <a:lstStyle/>
        <a:p>
          <a:endParaRPr lang="zh-CN" altLang="en-US"/>
        </a:p>
      </dgm:t>
    </dgm:pt>
  </dgm:ptLst>
  <dgm:cxnLst>
    <dgm:cxn modelId="{72204EB3-6D3D-41E3-9EC4-A8F3743E58A3}" type="presOf" srcId="{4C5E4DC4-F1EF-450B-A9B9-56ECE9D2E183}" destId="{E34239D8-3E69-4421-967F-4A29095F2F06}" srcOrd="0" destOrd="0" presId="urn:microsoft.com/office/officeart/2005/8/layout/arrow2"/>
    <dgm:cxn modelId="{7658EF77-A3CB-416B-A7F9-81A480CF6E11}" type="presOf" srcId="{DAA03333-0DF9-453A-B4B8-1823EF8F5E3B}" destId="{42F3E7D4-8392-4DDE-B5F2-9D37F8F8E487}" srcOrd="0" destOrd="0" presId="urn:microsoft.com/office/officeart/2005/8/layout/arrow2"/>
    <dgm:cxn modelId="{A681E0B1-3CF6-495D-91B1-F4E1400CBB8B}" type="presOf" srcId="{854D0AEA-A1A1-422D-8628-9F3AE7C4392B}" destId="{1CDFA93E-A187-43CD-B6D5-F7272AF245E3}" srcOrd="0" destOrd="0" presId="urn:microsoft.com/office/officeart/2005/8/layout/arrow2"/>
    <dgm:cxn modelId="{71D23B63-B0B6-435D-B9C4-D3482BA4B918}" srcId="{EAF658CE-1DDD-472F-9502-E404DF8FAF8F}" destId="{854D0AEA-A1A1-422D-8628-9F3AE7C4392B}" srcOrd="2" destOrd="0" parTransId="{2365DD0A-785D-4800-A919-27CE3CB34E7F}" sibTransId="{758274FF-1E8B-494E-A55C-DE8C05FDB255}"/>
    <dgm:cxn modelId="{B6BDC762-D5D9-44BE-9DD2-C65FCFA7C34A}" srcId="{EAF658CE-1DDD-472F-9502-E404DF8FAF8F}" destId="{415F5553-204E-4071-A626-25137A095760}" srcOrd="3" destOrd="0" parTransId="{320F677C-A985-4B1D-A382-6C0062426D4B}" sibTransId="{D7308D90-7037-4066-8AC6-EF6758F0AB38}"/>
    <dgm:cxn modelId="{0517DB49-7AC4-447F-9B97-5CBC0DD31651}" type="presOf" srcId="{EAF658CE-1DDD-472F-9502-E404DF8FAF8F}" destId="{548A2750-32EB-4EAC-A280-6BA3D886ABB0}" srcOrd="0" destOrd="0" presId="urn:microsoft.com/office/officeart/2005/8/layout/arrow2"/>
    <dgm:cxn modelId="{F837C67A-A0DB-4905-9C6A-71106A168786}" type="presOf" srcId="{415F5553-204E-4071-A626-25137A095760}" destId="{0D470858-1DED-4981-97BE-4A4C8FF026D4}" srcOrd="0" destOrd="0" presId="urn:microsoft.com/office/officeart/2005/8/layout/arrow2"/>
    <dgm:cxn modelId="{E93E9F96-DAD0-4D35-8073-48F4BA5DF2A9}" type="presOf" srcId="{F7D72970-013F-4E3D-955E-78CC0B5895BE}" destId="{073C8CC8-CC6D-4F2A-9F09-AE5C47EE6004}" srcOrd="0" destOrd="0" presId="urn:microsoft.com/office/officeart/2005/8/layout/arrow2"/>
    <dgm:cxn modelId="{E2FB7913-05EA-4E24-8335-3748B9A06189}" srcId="{EAF658CE-1DDD-472F-9502-E404DF8FAF8F}" destId="{F7D72970-013F-4E3D-955E-78CC0B5895BE}" srcOrd="0" destOrd="0" parTransId="{E11819F6-1422-43B2-B469-14188CDEE557}" sibTransId="{98503D66-3E9C-474C-BCC1-E2B1734BE14F}"/>
    <dgm:cxn modelId="{C0982F82-A6E2-429D-A1BF-71C85FC63F64}" srcId="{EAF658CE-1DDD-472F-9502-E404DF8FAF8F}" destId="{DAA03333-0DF9-453A-B4B8-1823EF8F5E3B}" srcOrd="4" destOrd="0" parTransId="{E946C6D6-5597-4AC9-AE77-F4E8287F196D}" sibTransId="{F68B1BF7-6CE4-4339-99DB-7CF6541F5463}"/>
    <dgm:cxn modelId="{D8BD8B8E-7DD4-4DC5-9F4F-D2E3CBA236A3}" srcId="{EAF658CE-1DDD-472F-9502-E404DF8FAF8F}" destId="{4C5E4DC4-F1EF-450B-A9B9-56ECE9D2E183}" srcOrd="1" destOrd="0" parTransId="{13BF6C74-499A-41CC-B34D-C60FCA10FC7A}" sibTransId="{83A4E249-EE04-4666-BD6D-52F3AEC2937B}"/>
    <dgm:cxn modelId="{C883BA84-3538-495A-A18B-55F7F5F52C21}" type="presParOf" srcId="{548A2750-32EB-4EAC-A280-6BA3D886ABB0}" destId="{A4FDE429-2978-40EF-9EB3-EE39188A7A39}" srcOrd="0" destOrd="0" presId="urn:microsoft.com/office/officeart/2005/8/layout/arrow2"/>
    <dgm:cxn modelId="{3932B345-8BF1-4A01-B6E7-ACD3127164C3}" type="presParOf" srcId="{548A2750-32EB-4EAC-A280-6BA3D886ABB0}" destId="{F197DF8E-7FDB-40D4-8DBB-56E47C29D2A5}" srcOrd="1" destOrd="0" presId="urn:microsoft.com/office/officeart/2005/8/layout/arrow2"/>
    <dgm:cxn modelId="{BBFFB6B9-F0EB-4042-9D42-B96AAEE97F1D}" type="presParOf" srcId="{F197DF8E-7FDB-40D4-8DBB-56E47C29D2A5}" destId="{C05577F6-8415-4835-B156-8012F318D2A7}" srcOrd="0" destOrd="0" presId="urn:microsoft.com/office/officeart/2005/8/layout/arrow2"/>
    <dgm:cxn modelId="{CBDBC3A5-78A1-4E06-8933-C9DBD2BFE033}" type="presParOf" srcId="{F197DF8E-7FDB-40D4-8DBB-56E47C29D2A5}" destId="{073C8CC8-CC6D-4F2A-9F09-AE5C47EE6004}" srcOrd="1" destOrd="0" presId="urn:microsoft.com/office/officeart/2005/8/layout/arrow2"/>
    <dgm:cxn modelId="{91B8FFF9-5999-4DE1-A205-284BF00C4ED7}" type="presParOf" srcId="{F197DF8E-7FDB-40D4-8DBB-56E47C29D2A5}" destId="{F522A02F-181D-48B5-BE67-659603D6775A}" srcOrd="2" destOrd="0" presId="urn:microsoft.com/office/officeart/2005/8/layout/arrow2"/>
    <dgm:cxn modelId="{A4360BAF-B364-4594-8447-D7D546EB8716}" type="presParOf" srcId="{F197DF8E-7FDB-40D4-8DBB-56E47C29D2A5}" destId="{E34239D8-3E69-4421-967F-4A29095F2F06}" srcOrd="3" destOrd="0" presId="urn:microsoft.com/office/officeart/2005/8/layout/arrow2"/>
    <dgm:cxn modelId="{F806E600-4EC7-42F5-8A6C-CC5555326D34}" type="presParOf" srcId="{F197DF8E-7FDB-40D4-8DBB-56E47C29D2A5}" destId="{4162436B-08E8-4D28-BFA3-FF76A827041E}" srcOrd="4" destOrd="0" presId="urn:microsoft.com/office/officeart/2005/8/layout/arrow2"/>
    <dgm:cxn modelId="{FD636B4E-294A-4033-AA12-C7C664AE6BB4}" type="presParOf" srcId="{F197DF8E-7FDB-40D4-8DBB-56E47C29D2A5}" destId="{1CDFA93E-A187-43CD-B6D5-F7272AF245E3}" srcOrd="5" destOrd="0" presId="urn:microsoft.com/office/officeart/2005/8/layout/arrow2"/>
    <dgm:cxn modelId="{AE5066CA-ABB5-4A39-8234-63A703943A1D}" type="presParOf" srcId="{F197DF8E-7FDB-40D4-8DBB-56E47C29D2A5}" destId="{725C472B-408A-4DFE-A7CF-A78794168BB3}" srcOrd="6" destOrd="0" presId="urn:microsoft.com/office/officeart/2005/8/layout/arrow2"/>
    <dgm:cxn modelId="{765B3F10-416D-4683-87A4-335D7F1FDB8E}" type="presParOf" srcId="{F197DF8E-7FDB-40D4-8DBB-56E47C29D2A5}" destId="{0D470858-1DED-4981-97BE-4A4C8FF026D4}" srcOrd="7" destOrd="0" presId="urn:microsoft.com/office/officeart/2005/8/layout/arrow2"/>
    <dgm:cxn modelId="{A6104DD3-6EB2-4E30-AFBB-E3F502F1617A}" type="presParOf" srcId="{F197DF8E-7FDB-40D4-8DBB-56E47C29D2A5}" destId="{910AF98E-29D7-426C-9ECF-9AC19B081CAE}" srcOrd="8" destOrd="0" presId="urn:microsoft.com/office/officeart/2005/8/layout/arrow2"/>
    <dgm:cxn modelId="{0E32B7AE-1B05-4E09-83E6-1FF8A46B960C}" type="presParOf" srcId="{F197DF8E-7FDB-40D4-8DBB-56E47C29D2A5}" destId="{42F3E7D4-8392-4DDE-B5F2-9D37F8F8E487}"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DE429-2978-40EF-9EB3-EE39188A7A39}">
      <dsp:nvSpPr>
        <dsp:cNvPr id="0" name=""/>
        <dsp:cNvSpPr/>
      </dsp:nvSpPr>
      <dsp:spPr>
        <a:xfrm>
          <a:off x="312324" y="0"/>
          <a:ext cx="7523486" cy="470217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577F6-8415-4835-B156-8012F318D2A7}">
      <dsp:nvSpPr>
        <dsp:cNvPr id="0" name=""/>
        <dsp:cNvSpPr/>
      </dsp:nvSpPr>
      <dsp:spPr>
        <a:xfrm>
          <a:off x="1053387" y="3496540"/>
          <a:ext cx="173040" cy="173040"/>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3C8CC8-CC6D-4F2A-9F09-AE5C47EE6004}">
      <dsp:nvSpPr>
        <dsp:cNvPr id="0" name=""/>
        <dsp:cNvSpPr/>
      </dsp:nvSpPr>
      <dsp:spPr>
        <a:xfrm>
          <a:off x="1139907" y="3583060"/>
          <a:ext cx="985576" cy="1119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690" tIns="0" rIns="0" bIns="0" numCol="1" spcCol="1270" anchor="t" anchorCtr="0">
          <a:noAutofit/>
        </a:bodyPr>
        <a:lstStyle/>
        <a:p>
          <a:pPr lvl="0" algn="l" defTabSz="2889250">
            <a:lnSpc>
              <a:spcPct val="90000"/>
            </a:lnSpc>
            <a:spcBef>
              <a:spcPct val="0"/>
            </a:spcBef>
            <a:spcAft>
              <a:spcPct val="35000"/>
            </a:spcAft>
          </a:pPr>
          <a:endParaRPr lang="zh-CN" altLang="en-US" sz="6500" kern="1200" dirty="0"/>
        </a:p>
      </dsp:txBody>
      <dsp:txXfrm>
        <a:off x="1139907" y="3583060"/>
        <a:ext cx="985576" cy="1119118"/>
      </dsp:txXfrm>
    </dsp:sp>
    <dsp:sp modelId="{F522A02F-181D-48B5-BE67-659603D6775A}">
      <dsp:nvSpPr>
        <dsp:cNvPr id="0" name=""/>
        <dsp:cNvSpPr/>
      </dsp:nvSpPr>
      <dsp:spPr>
        <a:xfrm>
          <a:off x="1990061" y="2596543"/>
          <a:ext cx="270845" cy="270845"/>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239D8-3E69-4421-967F-4A29095F2F06}">
      <dsp:nvSpPr>
        <dsp:cNvPr id="0" name=""/>
        <dsp:cNvSpPr/>
      </dsp:nvSpPr>
      <dsp:spPr>
        <a:xfrm>
          <a:off x="2125484" y="2731965"/>
          <a:ext cx="1248898" cy="1970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515" tIns="0" rIns="0" bIns="0" numCol="1" spcCol="1270" anchor="t" anchorCtr="0">
          <a:noAutofit/>
        </a:bodyPr>
        <a:lstStyle/>
        <a:p>
          <a:pPr lvl="0" algn="l" defTabSz="2889250">
            <a:lnSpc>
              <a:spcPct val="90000"/>
            </a:lnSpc>
            <a:spcBef>
              <a:spcPct val="0"/>
            </a:spcBef>
            <a:spcAft>
              <a:spcPct val="35000"/>
            </a:spcAft>
          </a:pPr>
          <a:endParaRPr lang="zh-CN" altLang="en-US" sz="6500" kern="1200" dirty="0"/>
        </a:p>
      </dsp:txBody>
      <dsp:txXfrm>
        <a:off x="2125484" y="2731965"/>
        <a:ext cx="1248898" cy="1970213"/>
      </dsp:txXfrm>
    </dsp:sp>
    <dsp:sp modelId="{4162436B-08E8-4D28-BFA3-FF76A827041E}">
      <dsp:nvSpPr>
        <dsp:cNvPr id="0" name=""/>
        <dsp:cNvSpPr/>
      </dsp:nvSpPr>
      <dsp:spPr>
        <a:xfrm>
          <a:off x="3193819" y="1878990"/>
          <a:ext cx="361127" cy="361127"/>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DFA93E-A187-43CD-B6D5-F7272AF245E3}">
      <dsp:nvSpPr>
        <dsp:cNvPr id="0" name=""/>
        <dsp:cNvSpPr/>
      </dsp:nvSpPr>
      <dsp:spPr>
        <a:xfrm>
          <a:off x="3374383" y="2059554"/>
          <a:ext cx="1452032" cy="2642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354" tIns="0" rIns="0" bIns="0" numCol="1" spcCol="1270" anchor="t" anchorCtr="0">
          <a:noAutofit/>
        </a:bodyPr>
        <a:lstStyle/>
        <a:p>
          <a:pPr lvl="0" algn="l" defTabSz="2889250">
            <a:lnSpc>
              <a:spcPct val="90000"/>
            </a:lnSpc>
            <a:spcBef>
              <a:spcPct val="0"/>
            </a:spcBef>
            <a:spcAft>
              <a:spcPct val="35000"/>
            </a:spcAft>
          </a:pPr>
          <a:endParaRPr lang="zh-CN" altLang="en-US" sz="6500" kern="1200" dirty="0"/>
        </a:p>
      </dsp:txBody>
      <dsp:txXfrm>
        <a:off x="3374383" y="2059554"/>
        <a:ext cx="1452032" cy="2642624"/>
      </dsp:txXfrm>
    </dsp:sp>
    <dsp:sp modelId="{725C472B-408A-4DFE-A7CF-A78794168BB3}">
      <dsp:nvSpPr>
        <dsp:cNvPr id="0" name=""/>
        <dsp:cNvSpPr/>
      </dsp:nvSpPr>
      <dsp:spPr>
        <a:xfrm>
          <a:off x="4593188" y="1318490"/>
          <a:ext cx="466456" cy="466456"/>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470858-1DED-4981-97BE-4A4C8FF026D4}">
      <dsp:nvSpPr>
        <dsp:cNvPr id="0" name=""/>
        <dsp:cNvSpPr/>
      </dsp:nvSpPr>
      <dsp:spPr>
        <a:xfrm>
          <a:off x="4826416" y="1551719"/>
          <a:ext cx="1504697" cy="3150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165" tIns="0" rIns="0" bIns="0" numCol="1" spcCol="1270" anchor="t" anchorCtr="0">
          <a:noAutofit/>
        </a:bodyPr>
        <a:lstStyle/>
        <a:p>
          <a:pPr lvl="0" algn="l" defTabSz="2889250">
            <a:lnSpc>
              <a:spcPct val="90000"/>
            </a:lnSpc>
            <a:spcBef>
              <a:spcPct val="0"/>
            </a:spcBef>
            <a:spcAft>
              <a:spcPct val="35000"/>
            </a:spcAft>
          </a:pPr>
          <a:endParaRPr lang="zh-CN" altLang="en-US" sz="6500" kern="1200" dirty="0"/>
        </a:p>
      </dsp:txBody>
      <dsp:txXfrm>
        <a:off x="4826416" y="1551719"/>
        <a:ext cx="1504697" cy="3150459"/>
      </dsp:txXfrm>
    </dsp:sp>
    <dsp:sp modelId="{910AF98E-29D7-426C-9ECF-9AC19B081CAE}">
      <dsp:nvSpPr>
        <dsp:cNvPr id="0" name=""/>
        <dsp:cNvSpPr/>
      </dsp:nvSpPr>
      <dsp:spPr>
        <a:xfrm>
          <a:off x="6033935" y="944197"/>
          <a:ext cx="594355" cy="594355"/>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F3E7D4-8392-4DDE-B5F2-9D37F8F8E487}">
      <dsp:nvSpPr>
        <dsp:cNvPr id="0" name=""/>
        <dsp:cNvSpPr/>
      </dsp:nvSpPr>
      <dsp:spPr>
        <a:xfrm>
          <a:off x="6331113" y="1241375"/>
          <a:ext cx="1504697" cy="3460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937" tIns="0" rIns="0" bIns="0" numCol="1" spcCol="1270" anchor="t" anchorCtr="0">
          <a:noAutofit/>
        </a:bodyPr>
        <a:lstStyle/>
        <a:p>
          <a:pPr lvl="0" algn="l" defTabSz="2889250">
            <a:lnSpc>
              <a:spcPct val="90000"/>
            </a:lnSpc>
            <a:spcBef>
              <a:spcPct val="0"/>
            </a:spcBef>
            <a:spcAft>
              <a:spcPct val="35000"/>
            </a:spcAft>
          </a:pPr>
          <a:endParaRPr lang="zh-CN" altLang="en-US" sz="6500" kern="1200" dirty="0"/>
        </a:p>
      </dsp:txBody>
      <dsp:txXfrm>
        <a:off x="6331113" y="1241375"/>
        <a:ext cx="1504697" cy="3460803"/>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27E279-BD0F-4F8E-959D-0639E2837801}" type="datetimeFigureOut">
              <a:rPr lang="zh-CN" altLang="en-US" smtClean="0"/>
              <a:t>2017/6/12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5F5960-1DAC-45CF-BDDF-155C26CD40B1}" type="slidenum">
              <a:rPr lang="zh-CN" altLang="en-US" smtClean="0"/>
              <a:t>‹#›</a:t>
            </a:fld>
            <a:endParaRPr lang="zh-CN" altLang="en-US"/>
          </a:p>
        </p:txBody>
      </p:sp>
    </p:spTree>
    <p:extLst>
      <p:ext uri="{BB962C8B-B14F-4D97-AF65-F5344CB8AC3E}">
        <p14:creationId xmlns:p14="http://schemas.microsoft.com/office/powerpoint/2010/main" val="1128029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5F5960-1DAC-45CF-BDDF-155C26CD40B1}" type="slidenum">
              <a:rPr lang="zh-CN" altLang="en-US" smtClean="0"/>
              <a:t>1</a:t>
            </a:fld>
            <a:endParaRPr lang="zh-CN" altLang="en-US"/>
          </a:p>
        </p:txBody>
      </p:sp>
    </p:spTree>
    <p:extLst>
      <p:ext uri="{BB962C8B-B14F-4D97-AF65-F5344CB8AC3E}">
        <p14:creationId xmlns:p14="http://schemas.microsoft.com/office/powerpoint/2010/main" val="3190541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5F5960-1DAC-45CF-BDDF-155C26CD40B1}" type="slidenum">
              <a:rPr lang="zh-CN" altLang="en-US" smtClean="0"/>
              <a:t>14</a:t>
            </a:fld>
            <a:endParaRPr lang="zh-CN" altLang="en-US"/>
          </a:p>
        </p:txBody>
      </p:sp>
    </p:spTree>
    <p:extLst>
      <p:ext uri="{BB962C8B-B14F-4D97-AF65-F5344CB8AC3E}">
        <p14:creationId xmlns:p14="http://schemas.microsoft.com/office/powerpoint/2010/main" val="3174669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5F5960-1DAC-45CF-BDDF-155C26CD40B1}" type="slidenum">
              <a:rPr lang="zh-CN" altLang="en-US" smtClean="0"/>
              <a:t>15</a:t>
            </a:fld>
            <a:endParaRPr lang="zh-CN" altLang="en-US"/>
          </a:p>
        </p:txBody>
      </p:sp>
    </p:spTree>
    <p:extLst>
      <p:ext uri="{BB962C8B-B14F-4D97-AF65-F5344CB8AC3E}">
        <p14:creationId xmlns:p14="http://schemas.microsoft.com/office/powerpoint/2010/main" val="1876790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16</a:t>
            </a:fld>
            <a:endParaRPr lang="zh-CN" altLang="en-US"/>
          </a:p>
        </p:txBody>
      </p:sp>
    </p:spTree>
    <p:extLst>
      <p:ext uri="{BB962C8B-B14F-4D97-AF65-F5344CB8AC3E}">
        <p14:creationId xmlns:p14="http://schemas.microsoft.com/office/powerpoint/2010/main" val="220559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5F5960-1DAC-45CF-BDDF-155C26CD40B1}" type="slidenum">
              <a:rPr lang="zh-CN" altLang="en-US" smtClean="0"/>
              <a:pPr/>
              <a:t>18</a:t>
            </a:fld>
            <a:endParaRPr lang="zh-CN" altLang="en-US"/>
          </a:p>
        </p:txBody>
      </p:sp>
    </p:spTree>
    <p:extLst>
      <p:ext uri="{BB962C8B-B14F-4D97-AF65-F5344CB8AC3E}">
        <p14:creationId xmlns:p14="http://schemas.microsoft.com/office/powerpoint/2010/main" val="105985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5F5960-1DAC-45CF-BDDF-155C26CD40B1}" type="slidenum">
              <a:rPr lang="zh-CN" altLang="en-US" smtClean="0"/>
              <a:pPr/>
              <a:t>19</a:t>
            </a:fld>
            <a:endParaRPr lang="zh-CN" altLang="en-US"/>
          </a:p>
        </p:txBody>
      </p:sp>
    </p:spTree>
    <p:extLst>
      <p:ext uri="{BB962C8B-B14F-4D97-AF65-F5344CB8AC3E}">
        <p14:creationId xmlns:p14="http://schemas.microsoft.com/office/powerpoint/2010/main" val="223040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20</a:t>
            </a:fld>
            <a:endParaRPr lang="zh-CN" altLang="en-US"/>
          </a:p>
        </p:txBody>
      </p:sp>
    </p:spTree>
    <p:extLst>
      <p:ext uri="{BB962C8B-B14F-4D97-AF65-F5344CB8AC3E}">
        <p14:creationId xmlns:p14="http://schemas.microsoft.com/office/powerpoint/2010/main" val="1772120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22</a:t>
            </a:fld>
            <a:endParaRPr lang="zh-CN" altLang="en-US"/>
          </a:p>
        </p:txBody>
      </p:sp>
    </p:spTree>
    <p:extLst>
      <p:ext uri="{BB962C8B-B14F-4D97-AF65-F5344CB8AC3E}">
        <p14:creationId xmlns:p14="http://schemas.microsoft.com/office/powerpoint/2010/main" val="2578428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23</a:t>
            </a:fld>
            <a:endParaRPr lang="zh-CN" altLang="en-US"/>
          </a:p>
        </p:txBody>
      </p:sp>
    </p:spTree>
    <p:extLst>
      <p:ext uri="{BB962C8B-B14F-4D97-AF65-F5344CB8AC3E}">
        <p14:creationId xmlns:p14="http://schemas.microsoft.com/office/powerpoint/2010/main" val="2405877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25</a:t>
            </a:fld>
            <a:endParaRPr lang="zh-CN" altLang="en-US"/>
          </a:p>
        </p:txBody>
      </p:sp>
    </p:spTree>
    <p:extLst>
      <p:ext uri="{BB962C8B-B14F-4D97-AF65-F5344CB8AC3E}">
        <p14:creationId xmlns:p14="http://schemas.microsoft.com/office/powerpoint/2010/main" val="3127699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27</a:t>
            </a:fld>
            <a:endParaRPr lang="zh-CN" altLang="en-US"/>
          </a:p>
        </p:txBody>
      </p:sp>
    </p:spTree>
    <p:extLst>
      <p:ext uri="{BB962C8B-B14F-4D97-AF65-F5344CB8AC3E}">
        <p14:creationId xmlns:p14="http://schemas.microsoft.com/office/powerpoint/2010/main" val="148713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None/>
            </a:pPr>
            <a:endParaRPr lang="zh-CN" altLang="en-US" sz="1200" dirty="0" smtClean="0"/>
          </a:p>
        </p:txBody>
      </p:sp>
      <p:sp>
        <p:nvSpPr>
          <p:cNvPr id="4" name="灯片编号占位符 3"/>
          <p:cNvSpPr>
            <a:spLocks noGrp="1"/>
          </p:cNvSpPr>
          <p:nvPr>
            <p:ph type="sldNum" sz="quarter" idx="10"/>
          </p:nvPr>
        </p:nvSpPr>
        <p:spPr/>
        <p:txBody>
          <a:bodyPr/>
          <a:lstStyle/>
          <a:p>
            <a:fld id="{255F5960-1DAC-45CF-BDDF-155C26CD40B1}"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4027682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5F5960-1DAC-45CF-BDDF-155C26CD40B1}" type="slidenum">
              <a:rPr lang="zh-CN" altLang="en-US" smtClean="0"/>
              <a:t>31</a:t>
            </a:fld>
            <a:endParaRPr lang="zh-CN" altLang="en-US"/>
          </a:p>
        </p:txBody>
      </p:sp>
    </p:spTree>
    <p:extLst>
      <p:ext uri="{BB962C8B-B14F-4D97-AF65-F5344CB8AC3E}">
        <p14:creationId xmlns:p14="http://schemas.microsoft.com/office/powerpoint/2010/main" val="399814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5F5960-1DAC-45CF-BDDF-155C26CD40B1}" type="slidenum">
              <a:rPr lang="zh-CN" altLang="en-US" smtClean="0"/>
              <a:t>33</a:t>
            </a:fld>
            <a:endParaRPr lang="zh-CN" altLang="en-US"/>
          </a:p>
        </p:txBody>
      </p:sp>
    </p:spTree>
    <p:extLst>
      <p:ext uri="{BB962C8B-B14F-4D97-AF65-F5344CB8AC3E}">
        <p14:creationId xmlns:p14="http://schemas.microsoft.com/office/powerpoint/2010/main" val="1050962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49</a:t>
            </a:fld>
            <a:endParaRPr lang="zh-CN" altLang="en-US"/>
          </a:p>
        </p:txBody>
      </p:sp>
    </p:spTree>
    <p:extLst>
      <p:ext uri="{BB962C8B-B14F-4D97-AF65-F5344CB8AC3E}">
        <p14:creationId xmlns:p14="http://schemas.microsoft.com/office/powerpoint/2010/main" val="2599499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50</a:t>
            </a:fld>
            <a:endParaRPr lang="zh-CN" altLang="en-US"/>
          </a:p>
        </p:txBody>
      </p:sp>
    </p:spTree>
    <p:extLst>
      <p:ext uri="{BB962C8B-B14F-4D97-AF65-F5344CB8AC3E}">
        <p14:creationId xmlns:p14="http://schemas.microsoft.com/office/powerpoint/2010/main" val="1757023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51</a:t>
            </a:fld>
            <a:endParaRPr lang="zh-CN" altLang="en-US"/>
          </a:p>
        </p:txBody>
      </p:sp>
    </p:spTree>
    <p:extLst>
      <p:ext uri="{BB962C8B-B14F-4D97-AF65-F5344CB8AC3E}">
        <p14:creationId xmlns:p14="http://schemas.microsoft.com/office/powerpoint/2010/main" val="1935635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52</a:t>
            </a:fld>
            <a:endParaRPr lang="zh-CN" altLang="en-US"/>
          </a:p>
        </p:txBody>
      </p:sp>
    </p:spTree>
    <p:extLst>
      <p:ext uri="{BB962C8B-B14F-4D97-AF65-F5344CB8AC3E}">
        <p14:creationId xmlns:p14="http://schemas.microsoft.com/office/powerpoint/2010/main" val="3293638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53</a:t>
            </a:fld>
            <a:endParaRPr lang="zh-CN" altLang="en-US"/>
          </a:p>
        </p:txBody>
      </p:sp>
    </p:spTree>
    <p:extLst>
      <p:ext uri="{BB962C8B-B14F-4D97-AF65-F5344CB8AC3E}">
        <p14:creationId xmlns:p14="http://schemas.microsoft.com/office/powerpoint/2010/main" val="554468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54</a:t>
            </a:fld>
            <a:endParaRPr lang="zh-CN" altLang="en-US"/>
          </a:p>
        </p:txBody>
      </p:sp>
    </p:spTree>
    <p:extLst>
      <p:ext uri="{BB962C8B-B14F-4D97-AF65-F5344CB8AC3E}">
        <p14:creationId xmlns:p14="http://schemas.microsoft.com/office/powerpoint/2010/main" val="2487461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55</a:t>
            </a:fld>
            <a:endParaRPr lang="zh-CN" altLang="en-US"/>
          </a:p>
        </p:txBody>
      </p:sp>
    </p:spTree>
    <p:extLst>
      <p:ext uri="{BB962C8B-B14F-4D97-AF65-F5344CB8AC3E}">
        <p14:creationId xmlns:p14="http://schemas.microsoft.com/office/powerpoint/2010/main" val="402897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和目目前共有</a:t>
            </a:r>
            <a:r>
              <a:rPr lang="en-US" altLang="zh-CN" dirty="0" smtClean="0"/>
              <a:t>5</a:t>
            </a:r>
            <a:r>
              <a:rPr lang="zh-CN" altLang="en-US" dirty="0" smtClean="0"/>
              <a:t>款产品，入门款的</a:t>
            </a:r>
            <a:r>
              <a:rPr lang="en-US" altLang="zh-CN" dirty="0" smtClean="0"/>
              <a:t>C13</a:t>
            </a:r>
            <a:r>
              <a:rPr lang="zh-CN" altLang="en-US" dirty="0" smtClean="0"/>
              <a:t>，使用基础的</a:t>
            </a:r>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4</a:t>
            </a:fld>
            <a:endParaRPr lang="zh-CN" altLang="en-US"/>
          </a:p>
        </p:txBody>
      </p:sp>
    </p:spTree>
    <p:extLst>
      <p:ext uri="{BB962C8B-B14F-4D97-AF65-F5344CB8AC3E}">
        <p14:creationId xmlns:p14="http://schemas.microsoft.com/office/powerpoint/2010/main" val="2328924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8</a:t>
            </a:fld>
            <a:endParaRPr lang="zh-CN" altLang="en-US"/>
          </a:p>
        </p:txBody>
      </p:sp>
    </p:spTree>
    <p:extLst>
      <p:ext uri="{BB962C8B-B14F-4D97-AF65-F5344CB8AC3E}">
        <p14:creationId xmlns:p14="http://schemas.microsoft.com/office/powerpoint/2010/main" val="757699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9</a:t>
            </a:fld>
            <a:endParaRPr lang="zh-CN" altLang="en-US"/>
          </a:p>
        </p:txBody>
      </p:sp>
    </p:spTree>
    <p:extLst>
      <p:ext uri="{BB962C8B-B14F-4D97-AF65-F5344CB8AC3E}">
        <p14:creationId xmlns:p14="http://schemas.microsoft.com/office/powerpoint/2010/main" val="975646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10</a:t>
            </a:fld>
            <a:endParaRPr lang="zh-CN" altLang="en-US"/>
          </a:p>
        </p:txBody>
      </p:sp>
    </p:spTree>
    <p:extLst>
      <p:ext uri="{BB962C8B-B14F-4D97-AF65-F5344CB8AC3E}">
        <p14:creationId xmlns:p14="http://schemas.microsoft.com/office/powerpoint/2010/main" val="11012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11</a:t>
            </a:fld>
            <a:endParaRPr lang="zh-CN" altLang="en-US"/>
          </a:p>
        </p:txBody>
      </p:sp>
    </p:spTree>
    <p:extLst>
      <p:ext uri="{BB962C8B-B14F-4D97-AF65-F5344CB8AC3E}">
        <p14:creationId xmlns:p14="http://schemas.microsoft.com/office/powerpoint/2010/main" val="618125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8E6DCBD-8F78-4DCF-A0D2-28E237C79E66}" type="slidenum">
              <a:rPr lang="zh-CN" altLang="en-US" smtClean="0"/>
              <a:pPr>
                <a:defRPr/>
              </a:pPr>
              <a:t>12</a:t>
            </a:fld>
            <a:endParaRPr lang="zh-CN" altLang="en-US"/>
          </a:p>
        </p:txBody>
      </p:sp>
    </p:spTree>
    <p:extLst>
      <p:ext uri="{BB962C8B-B14F-4D97-AF65-F5344CB8AC3E}">
        <p14:creationId xmlns:p14="http://schemas.microsoft.com/office/powerpoint/2010/main" val="1950974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spcBef>
                <a:spcPts val="1100"/>
              </a:spcBef>
              <a:buSzPct val="100000"/>
              <a:buFont typeface="Wingdings" panose="05000000000000000000" pitchFamily="2" charset="2"/>
              <a:buChar char="l"/>
            </a:pPr>
            <a:r>
              <a:rPr lang="zh-CN" altLang="en-US" dirty="0" smtClean="0">
                <a:solidFill>
                  <a:srgbClr val="000000"/>
                </a:solidFill>
                <a:latin typeface="微软雅黑" panose="020B0503020204020204" pitchFamily="34" charset="-122"/>
                <a:ea typeface="微软雅黑" panose="020B0503020204020204" pitchFamily="34" charset="-122"/>
                <a:sym typeface="Calibri" panose="020F0502020204030204" pitchFamily="34" charset="0"/>
              </a:rPr>
              <a:t>电信级云存储服务，视频回看不受时空约束</a:t>
            </a:r>
            <a:endParaRPr lang="en-US" altLang="zh-CN" dirty="0" smtClean="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20000"/>
              </a:lnSpc>
              <a:spcBef>
                <a:spcPts val="1100"/>
              </a:spcBef>
              <a:buSzPct val="100000"/>
              <a:buFont typeface="Wingdings" panose="05000000000000000000" pitchFamily="2" charset="2"/>
              <a:buChar char="l"/>
            </a:pPr>
            <a:r>
              <a:rPr lang="zh-CN" altLang="en-US"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杜绝泄露，业界最严格的安全保障，银行同级的</a:t>
            </a:r>
            <a:r>
              <a:rPr lang="en-US" altLang="zh-CN"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AES-256 </a:t>
            </a:r>
            <a:r>
              <a:rPr lang="zh-CN" altLang="en-US"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加密机制</a:t>
            </a:r>
            <a:endParaRPr lang="zh-CN" altLang="en-US" dirty="0" smtClean="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20000"/>
              </a:lnSpc>
              <a:spcBef>
                <a:spcPts val="1100"/>
              </a:spcBef>
              <a:buSzPct val="100000"/>
              <a:buFont typeface="Wingdings" panose="05000000000000000000" pitchFamily="2" charset="2"/>
              <a:buChar char="l"/>
            </a:pPr>
            <a:r>
              <a:rPr lang="zh-CN" altLang="en-US"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数据不因摄像头终端损毁而丢失</a:t>
            </a:r>
            <a:endParaRPr lang="en-US" altLang="zh-CN" dirty="0" smtClean="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20000"/>
              </a:lnSpc>
              <a:spcBef>
                <a:spcPts val="1100"/>
              </a:spcBef>
              <a:buSzPct val="100000"/>
              <a:buFont typeface="Wingdings" panose="05000000000000000000" pitchFamily="2" charset="2"/>
              <a:buChar char="l"/>
            </a:pPr>
            <a:r>
              <a:rPr lang="zh-CN" altLang="en-US"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非事件触发，消除漏录可能，记录分秒</a:t>
            </a:r>
            <a:endParaRPr lang="en-US" altLang="zh-CN"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55F5960-1DAC-45CF-BDDF-155C26CD40B1}" type="slidenum">
              <a:rPr lang="zh-CN" altLang="en-US" smtClean="0"/>
              <a:pPr/>
              <a:t>13</a:t>
            </a:fld>
            <a:endParaRPr lang="zh-CN" altLang="en-US"/>
          </a:p>
        </p:txBody>
      </p:sp>
    </p:spTree>
    <p:extLst>
      <p:ext uri="{BB962C8B-B14F-4D97-AF65-F5344CB8AC3E}">
        <p14:creationId xmlns:p14="http://schemas.microsoft.com/office/powerpoint/2010/main" val="1699022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descr="ppt模板-01.jpg"/>
          <p:cNvPicPr>
            <a:picLocks noChangeAspect="1"/>
          </p:cNvPicPr>
          <p:nvPr userDrawn="1"/>
        </p:nvPicPr>
        <p:blipFill>
          <a:blip r:embed="rId2"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109007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3" y="533402"/>
            <a:ext cx="2949178"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4115992" y="1063630"/>
            <a:ext cx="462915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858443" y="2133602"/>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13D0CE79-49FB-443D-BEF8-6B709DE8FD0C}" type="datetimeFigureOut">
              <a:rPr lang="zh-CN" altLang="en-US" smtClean="0"/>
              <a:t>2017/6/12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371666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4082125"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934644"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13D0CE79-49FB-443D-BEF8-6B709DE8FD0C}" type="datetimeFigureOut">
              <a:rPr lang="zh-CN" altLang="en-US" smtClean="0"/>
              <a:t>2017/6/12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357200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13D0CE79-49FB-443D-BEF8-6B709DE8FD0C}" type="datetimeFigureOut">
              <a:rPr lang="zh-CN" altLang="en-US" smtClean="0"/>
              <a:t>2017/6/12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1328153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8" y="365125"/>
            <a:ext cx="886883"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1585382" y="365125"/>
            <a:ext cx="5949952"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13D0CE79-49FB-443D-BEF8-6B709DE8FD0C}" type="datetimeFigureOut">
              <a:rPr lang="zh-CN" altLang="en-US" smtClean="0"/>
              <a:t>2017/6/12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272423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7" name="图片 6" descr="ppt模板-03.jpg"/>
          <p:cNvPicPr>
            <a:picLocks noChangeAspect="1"/>
          </p:cNvPicPr>
          <p:nvPr userDrawn="1"/>
        </p:nvPicPr>
        <p:blipFill>
          <a:blip r:embed="rId2"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6500586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pic>
        <p:nvPicPr>
          <p:cNvPr id="2" name="图片 1" descr="ppt模板-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B066B652-48D7-43E1-8AEA-98165EA48074}" type="slidenum">
              <a:rPr lang="zh-CN" altLang="en-US" sz="1200" b="1">
                <a:solidFill>
                  <a:srgbClr val="9BBB59"/>
                </a:solidFill>
                <a:latin typeface="微软雅黑" pitchFamily="34" charset="-122"/>
                <a:ea typeface="微软雅黑" pitchFamily="34" charset="-122"/>
              </a:rPr>
              <a:pPr algn="r" eaLnBrk="1" hangingPunct="1"/>
              <a:t>‹#›</a:t>
            </a:fld>
            <a:endParaRPr lang="zh-CN" altLang="en-US" sz="1200" b="1">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4105383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fontAlgn="auto">
              <a:spcBef>
                <a:spcPts val="0"/>
              </a:spcBef>
              <a:spcAft>
                <a:spcPts val="0"/>
              </a:spcAft>
            </a:pPr>
            <a:fld id="{24173ED6-4A69-4FA8-8A09-51FC87ACF5D8}" type="slidenum">
              <a:rPr lang="zh-CN" altLang="en-US" sz="1200" b="1" smtClean="0">
                <a:solidFill>
                  <a:srgbClr val="A5A5A5"/>
                </a:solidFill>
                <a:latin typeface="微软雅黑" pitchFamily="34" charset="-122"/>
                <a:ea typeface="微软雅黑" pitchFamily="34" charset="-122"/>
              </a:rPr>
              <a:pPr algn="r" fontAlgn="auto">
                <a:spcBef>
                  <a:spcPts val="0"/>
                </a:spcBef>
                <a:spcAft>
                  <a:spcPts val="0"/>
                </a:spcAft>
              </a:pPr>
              <a:t>‹#›</a:t>
            </a:fld>
            <a:endParaRPr lang="zh-CN" altLang="en-US" sz="1200" b="1" dirty="0">
              <a:solidFill>
                <a:srgbClr val="A5A5A5"/>
              </a:solidFill>
              <a:latin typeface="微软雅黑" pitchFamily="34" charset="-122"/>
              <a:ea typeface="微软雅黑" pitchFamily="34" charset="-122"/>
            </a:endParaRPr>
          </a:p>
        </p:txBody>
      </p:sp>
    </p:spTree>
    <p:extLst>
      <p:ext uri="{BB962C8B-B14F-4D97-AF65-F5344CB8AC3E}">
        <p14:creationId xmlns:p14="http://schemas.microsoft.com/office/powerpoint/2010/main" val="1817663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30832"/>
          </a:xfrm>
          <a:prstGeom prst="rect">
            <a:avLst/>
          </a:prstGeom>
          <a:noFill/>
        </p:spPr>
        <p:txBody>
          <a:bodyPr wrap="square" rtlCol="0">
            <a:spAutoFit/>
          </a:bodyPr>
          <a:lstStyle/>
          <a:p>
            <a:pPr algn="r"/>
            <a:fld id="{24173ED6-4A69-4FA8-8A09-51FC87ACF5D8}" type="slidenum">
              <a:rPr lang="zh-CN" altLang="en-US" sz="900" b="1" smtClean="0">
                <a:solidFill>
                  <a:srgbClr val="A5A5A5"/>
                </a:solidFill>
                <a:latin typeface="微软雅黑" pitchFamily="34" charset="-122"/>
                <a:ea typeface="微软雅黑" pitchFamily="34" charset="-122"/>
              </a:rPr>
              <a:pPr algn="r"/>
              <a:t>‹#›</a:t>
            </a:fld>
            <a:endParaRPr lang="zh-CN" altLang="en-US" sz="900" b="1" dirty="0">
              <a:solidFill>
                <a:srgbClr val="A5A5A5"/>
              </a:solidFill>
              <a:latin typeface="微软雅黑" pitchFamily="34" charset="-122"/>
              <a:ea typeface="微软雅黑" pitchFamily="34" charset="-122"/>
            </a:endParaRPr>
          </a:p>
        </p:txBody>
      </p:sp>
    </p:spTree>
    <p:extLst>
      <p:ext uri="{BB962C8B-B14F-4D97-AF65-F5344CB8AC3E}">
        <p14:creationId xmlns:p14="http://schemas.microsoft.com/office/powerpoint/2010/main" val="4153333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258859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817248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195389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58776" y="1600200"/>
            <a:ext cx="4168775" cy="42523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79951" y="1600200"/>
            <a:ext cx="4170363" cy="42523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17563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3">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58775" y="1600200"/>
            <a:ext cx="5065280" cy="42523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569527" y="1600200"/>
            <a:ext cx="3280786" cy="42523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366553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标题和内容">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9" name="文本占位符 2"/>
          <p:cNvSpPr>
            <a:spLocks noGrp="1"/>
          </p:cNvSpPr>
          <p:nvPr>
            <p:ph idx="1"/>
          </p:nvPr>
        </p:nvSpPr>
        <p:spPr>
          <a:xfrm>
            <a:off x="457200" y="1600201"/>
            <a:ext cx="8229600" cy="4525963"/>
          </a:xfrm>
          <a:prstGeom prst="rect">
            <a:avLst/>
          </a:prstGeom>
        </p:spPr>
        <p:txBody>
          <a:bodyPr vert="horz" lIns="91440" tIns="45720" rIns="91440" bIns="45720" rtlCol="0">
            <a:normAutofit/>
          </a:bodyPr>
          <a:lstStyle>
            <a:lvl1pPr>
              <a:defRPr sz="2800"/>
            </a:lvl1pPr>
            <a:lvl2pPr>
              <a:defRPr sz="2400"/>
            </a:lvl2pPr>
            <a:lvl3pPr>
              <a:defRPr sz="2000"/>
            </a:lvl3pPr>
            <a:lvl4pPr>
              <a:defRPr sz="1600"/>
            </a:lvl4pPr>
            <a:lvl5pPr>
              <a:defRPr sz="1200"/>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10" name="文本框 9"/>
          <p:cNvSpPr txBox="1"/>
          <p:nvPr userDrawn="1"/>
        </p:nvSpPr>
        <p:spPr>
          <a:xfrm>
            <a:off x="7235604" y="143092"/>
            <a:ext cx="983827" cy="369332"/>
          </a:xfrm>
          <a:prstGeom prst="rect">
            <a:avLst/>
          </a:prstGeom>
          <a:noFill/>
        </p:spPr>
        <p:txBody>
          <a:bodyPr wrap="square" rtlCol="0">
            <a:spAutoFit/>
          </a:bodyPr>
          <a:lstStyle/>
          <a:p>
            <a:pPr defTabSz="457200" fontAlgn="base">
              <a:spcBef>
                <a:spcPct val="0"/>
              </a:spcBef>
              <a:spcAft>
                <a:spcPct val="0"/>
              </a:spcAft>
              <a:buFont typeface="Arial" pitchFamily="34" charset="0"/>
              <a:buNone/>
            </a:pPr>
            <a:endParaRPr kumimoji="1" lang="zh-CN" altLang="en-US" sz="1800" dirty="0">
              <a:solidFill>
                <a:srgbClr val="008ED3"/>
              </a:solidFill>
              <a:ea typeface="宋体" pitchFamily="2" charset="-122"/>
              <a:cs typeface="Arial" pitchFamily="34" charset="0"/>
            </a:endParaRPr>
          </a:p>
        </p:txBody>
      </p:sp>
      <p:sp>
        <p:nvSpPr>
          <p:cNvPr id="14" name="标题 13"/>
          <p:cNvSpPr>
            <a:spLocks noGrp="1"/>
          </p:cNvSpPr>
          <p:nvPr>
            <p:ph type="title"/>
          </p:nvPr>
        </p:nvSpPr>
        <p:spPr/>
        <p:txBody>
          <a:bodyPr/>
          <a:lstStyle>
            <a:lvl1pPr>
              <a:defRPr b="0" i="0">
                <a:solidFill>
                  <a:srgbClr val="3D907C"/>
                </a:solidFill>
              </a:defRPr>
            </a:lvl1pPr>
          </a:lstStyle>
          <a:p>
            <a:r>
              <a:rPr kumimoji="1" lang="zh-CN" altLang="en-US" dirty="0" smtClean="0"/>
              <a:t>单击此处编辑母版标题样式</a:t>
            </a:r>
            <a:endParaRPr kumimoji="1" lang="zh-CN" altLang="en-US" dirty="0"/>
          </a:p>
        </p:txBody>
      </p:sp>
      <p:sp>
        <p:nvSpPr>
          <p:cNvPr id="2" name="文本框 1"/>
          <p:cNvSpPr txBox="1"/>
          <p:nvPr userDrawn="1"/>
        </p:nvSpPr>
        <p:spPr>
          <a:xfrm>
            <a:off x="-1334748" y="3615271"/>
            <a:ext cx="184731" cy="369332"/>
          </a:xfrm>
          <a:prstGeom prst="rect">
            <a:avLst/>
          </a:prstGeom>
          <a:noFill/>
        </p:spPr>
        <p:txBody>
          <a:bodyPr wrap="none" rtlCol="0">
            <a:spAutoFit/>
          </a:bodyPr>
          <a:lstStyle/>
          <a:p>
            <a:pPr defTabSz="457200" fontAlgn="base">
              <a:spcBef>
                <a:spcPct val="0"/>
              </a:spcBef>
              <a:spcAft>
                <a:spcPct val="0"/>
              </a:spcAft>
              <a:buFont typeface="Arial" pitchFamily="34" charset="0"/>
              <a:buNone/>
            </a:pPr>
            <a:endParaRPr kumimoji="1" lang="zh-CN" altLang="en-US" sz="1800" dirty="0">
              <a:solidFill>
                <a:srgbClr val="008ED3"/>
              </a:solidFill>
              <a:ea typeface="宋体" pitchFamily="2" charset="-122"/>
              <a:cs typeface="Arial" pitchFamily="34" charset="0"/>
            </a:endParaRPr>
          </a:p>
        </p:txBody>
      </p:sp>
      <p:grpSp>
        <p:nvGrpSpPr>
          <p:cNvPr id="3" name="组合 19"/>
          <p:cNvGrpSpPr/>
          <p:nvPr userDrawn="1"/>
        </p:nvGrpSpPr>
        <p:grpSpPr>
          <a:xfrm>
            <a:off x="9252879" y="5230206"/>
            <a:ext cx="1194763" cy="1301749"/>
            <a:chOff x="9367708" y="5213579"/>
            <a:chExt cx="1194763" cy="1301749"/>
          </a:xfrm>
        </p:grpSpPr>
        <p:sp>
          <p:nvSpPr>
            <p:cNvPr id="36" name="矩形 35"/>
            <p:cNvSpPr/>
            <p:nvPr userDrawn="1"/>
          </p:nvSpPr>
          <p:spPr>
            <a:xfrm>
              <a:off x="9367708" y="5213579"/>
              <a:ext cx="254390" cy="254390"/>
            </a:xfrm>
            <a:prstGeom prst="rect">
              <a:avLst/>
            </a:prstGeom>
            <a:solidFill>
              <a:srgbClr val="3D90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buFont typeface="Arial" pitchFamily="34" charset="0"/>
                <a:buNone/>
              </a:pPr>
              <a:endParaRPr kumimoji="1" lang="zh-CN" altLang="en-US" sz="1800">
                <a:solidFill>
                  <a:srgbClr val="FFFFFF"/>
                </a:solidFill>
              </a:endParaRPr>
            </a:p>
          </p:txBody>
        </p:sp>
        <p:sp>
          <p:nvSpPr>
            <p:cNvPr id="37" name="文本框 36"/>
            <p:cNvSpPr txBox="1"/>
            <p:nvPr userDrawn="1"/>
          </p:nvSpPr>
          <p:spPr>
            <a:xfrm>
              <a:off x="9585052" y="5244690"/>
              <a:ext cx="977419" cy="200055"/>
            </a:xfrm>
            <a:prstGeom prst="rect">
              <a:avLst/>
            </a:prstGeom>
            <a:noFill/>
          </p:spPr>
          <p:txBody>
            <a:bodyPr wrap="square" rtlCol="0">
              <a:spAutoFit/>
            </a:bodyPr>
            <a:lstStyle/>
            <a:p>
              <a:pPr defTabSz="457200" fontAlgn="base">
                <a:spcBef>
                  <a:spcPct val="0"/>
                </a:spcBef>
                <a:spcAft>
                  <a:spcPct val="0"/>
                </a:spcAft>
                <a:buFont typeface="Arial" pitchFamily="34" charset="0"/>
                <a:buNone/>
              </a:pPr>
              <a:r>
                <a:rPr kumimoji="1" lang="en-US" altLang="zh-CN" sz="700" i="1" dirty="0" smtClean="0">
                  <a:solidFill>
                    <a:srgbClr val="FFFFFF"/>
                  </a:solidFill>
                  <a:latin typeface="Times"/>
                  <a:ea typeface="宋体" pitchFamily="2" charset="-122"/>
                  <a:cs typeface="Times"/>
                </a:rPr>
                <a:t>R61, G144,, B124</a:t>
              </a:r>
              <a:endParaRPr kumimoji="1" lang="zh-CN" altLang="en-US" sz="700" i="1" dirty="0">
                <a:solidFill>
                  <a:srgbClr val="FFFFFF"/>
                </a:solidFill>
                <a:latin typeface="Times"/>
                <a:ea typeface="宋体" pitchFamily="2" charset="-122"/>
                <a:cs typeface="Times"/>
              </a:endParaRPr>
            </a:p>
          </p:txBody>
        </p:sp>
        <p:sp>
          <p:nvSpPr>
            <p:cNvPr id="34" name="矩形 33"/>
            <p:cNvSpPr/>
            <p:nvPr userDrawn="1"/>
          </p:nvSpPr>
          <p:spPr>
            <a:xfrm>
              <a:off x="9367708" y="5550660"/>
              <a:ext cx="254390" cy="254390"/>
            </a:xfrm>
            <a:prstGeom prst="rect">
              <a:avLst/>
            </a:prstGeom>
            <a:solidFill>
              <a:srgbClr val="80C3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buFont typeface="Arial" pitchFamily="34" charset="0"/>
                <a:buNone/>
              </a:pPr>
              <a:endParaRPr kumimoji="1" lang="zh-CN" altLang="en-US" sz="1800">
                <a:solidFill>
                  <a:srgbClr val="FFFFFF"/>
                </a:solidFill>
              </a:endParaRPr>
            </a:p>
          </p:txBody>
        </p:sp>
        <p:sp>
          <p:nvSpPr>
            <p:cNvPr id="35" name="文本框 34"/>
            <p:cNvSpPr txBox="1"/>
            <p:nvPr userDrawn="1"/>
          </p:nvSpPr>
          <p:spPr>
            <a:xfrm>
              <a:off x="9585051" y="5581770"/>
              <a:ext cx="845335" cy="200055"/>
            </a:xfrm>
            <a:prstGeom prst="rect">
              <a:avLst/>
            </a:prstGeom>
            <a:noFill/>
          </p:spPr>
          <p:txBody>
            <a:bodyPr wrap="square" rtlCol="0">
              <a:spAutoFit/>
            </a:bodyPr>
            <a:lstStyle/>
            <a:p>
              <a:pPr defTabSz="457200" fontAlgn="base">
                <a:spcBef>
                  <a:spcPct val="0"/>
                </a:spcBef>
                <a:spcAft>
                  <a:spcPct val="0"/>
                </a:spcAft>
                <a:buFont typeface="Arial" pitchFamily="34" charset="0"/>
                <a:buNone/>
              </a:pPr>
              <a:r>
                <a:rPr kumimoji="1" lang="en-US" altLang="zh-CN" sz="700" i="1" dirty="0" smtClean="0">
                  <a:solidFill>
                    <a:srgbClr val="FFFFFF"/>
                  </a:solidFill>
                  <a:latin typeface="Times"/>
                  <a:ea typeface="宋体" pitchFamily="2" charset="-122"/>
                  <a:cs typeface="Times"/>
                </a:rPr>
                <a:t>R128, G195, B66</a:t>
              </a:r>
              <a:endParaRPr kumimoji="1" lang="zh-CN" altLang="en-US" sz="700" i="1" dirty="0">
                <a:solidFill>
                  <a:srgbClr val="FFFFFF"/>
                </a:solidFill>
                <a:latin typeface="Times"/>
                <a:ea typeface="宋体" pitchFamily="2" charset="-122"/>
                <a:cs typeface="Times"/>
              </a:endParaRPr>
            </a:p>
          </p:txBody>
        </p:sp>
        <p:sp>
          <p:nvSpPr>
            <p:cNvPr id="32" name="矩形 31"/>
            <p:cNvSpPr/>
            <p:nvPr userDrawn="1"/>
          </p:nvSpPr>
          <p:spPr>
            <a:xfrm>
              <a:off x="9367708" y="5899780"/>
              <a:ext cx="254390" cy="254390"/>
            </a:xfrm>
            <a:prstGeom prst="rect">
              <a:avLst/>
            </a:prstGeom>
            <a:solidFill>
              <a:srgbClr val="FDD6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buFont typeface="Arial" pitchFamily="34" charset="0"/>
                <a:buNone/>
              </a:pPr>
              <a:endParaRPr kumimoji="1" lang="zh-CN" altLang="en-US" sz="1800">
                <a:solidFill>
                  <a:srgbClr val="FFFFFF"/>
                </a:solidFill>
              </a:endParaRPr>
            </a:p>
          </p:txBody>
        </p:sp>
        <p:sp>
          <p:nvSpPr>
            <p:cNvPr id="33" name="文本框 32"/>
            <p:cNvSpPr txBox="1"/>
            <p:nvPr userDrawn="1"/>
          </p:nvSpPr>
          <p:spPr>
            <a:xfrm>
              <a:off x="9585051" y="5930889"/>
              <a:ext cx="910883" cy="200055"/>
            </a:xfrm>
            <a:prstGeom prst="rect">
              <a:avLst/>
            </a:prstGeom>
            <a:noFill/>
          </p:spPr>
          <p:txBody>
            <a:bodyPr wrap="square" rtlCol="0">
              <a:spAutoFit/>
            </a:bodyPr>
            <a:lstStyle/>
            <a:p>
              <a:pPr defTabSz="457200" fontAlgn="base">
                <a:spcBef>
                  <a:spcPct val="0"/>
                </a:spcBef>
                <a:spcAft>
                  <a:spcPct val="0"/>
                </a:spcAft>
                <a:buFont typeface="Arial" pitchFamily="34" charset="0"/>
                <a:buNone/>
              </a:pPr>
              <a:r>
                <a:rPr kumimoji="1" lang="en-US" altLang="zh-CN" sz="700" i="1" dirty="0" smtClean="0">
                  <a:solidFill>
                    <a:srgbClr val="FFFFFF"/>
                  </a:solidFill>
                  <a:latin typeface="Times"/>
                  <a:ea typeface="宋体" pitchFamily="2" charset="-122"/>
                  <a:cs typeface="Times"/>
                </a:rPr>
                <a:t>R253, G214, B69</a:t>
              </a:r>
              <a:endParaRPr kumimoji="1" lang="zh-CN" altLang="en-US" sz="700" i="1" dirty="0">
                <a:solidFill>
                  <a:srgbClr val="FFFFFF"/>
                </a:solidFill>
                <a:latin typeface="Times"/>
                <a:ea typeface="宋体" pitchFamily="2" charset="-122"/>
                <a:cs typeface="Times"/>
              </a:endParaRPr>
            </a:p>
          </p:txBody>
        </p:sp>
        <p:sp>
          <p:nvSpPr>
            <p:cNvPr id="30" name="矩形 29"/>
            <p:cNvSpPr/>
            <p:nvPr userDrawn="1"/>
          </p:nvSpPr>
          <p:spPr>
            <a:xfrm>
              <a:off x="9367708" y="6260938"/>
              <a:ext cx="254390" cy="254390"/>
            </a:xfrm>
            <a:prstGeom prst="rect">
              <a:avLst/>
            </a:prstGeom>
            <a:solidFill>
              <a:srgbClr val="EFA5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buFont typeface="Arial" pitchFamily="34" charset="0"/>
                <a:buNone/>
              </a:pPr>
              <a:endParaRPr kumimoji="1" lang="zh-CN" altLang="en-US" sz="1800">
                <a:solidFill>
                  <a:srgbClr val="FFFFFF"/>
                </a:solidFill>
              </a:endParaRPr>
            </a:p>
          </p:txBody>
        </p:sp>
        <p:sp>
          <p:nvSpPr>
            <p:cNvPr id="31" name="文本框 30"/>
            <p:cNvSpPr txBox="1"/>
            <p:nvPr userDrawn="1"/>
          </p:nvSpPr>
          <p:spPr>
            <a:xfrm>
              <a:off x="9585051" y="6292048"/>
              <a:ext cx="977419" cy="200055"/>
            </a:xfrm>
            <a:prstGeom prst="rect">
              <a:avLst/>
            </a:prstGeom>
            <a:noFill/>
          </p:spPr>
          <p:txBody>
            <a:bodyPr wrap="square" rtlCol="0">
              <a:spAutoFit/>
            </a:bodyPr>
            <a:lstStyle/>
            <a:p>
              <a:pPr defTabSz="457200" fontAlgn="base">
                <a:spcBef>
                  <a:spcPct val="0"/>
                </a:spcBef>
                <a:spcAft>
                  <a:spcPct val="0"/>
                </a:spcAft>
                <a:buFont typeface="Arial" pitchFamily="34" charset="0"/>
                <a:buNone/>
              </a:pPr>
              <a:r>
                <a:rPr kumimoji="1" lang="en-US" altLang="zh-CN" sz="700" i="1" dirty="0" smtClean="0">
                  <a:solidFill>
                    <a:srgbClr val="FFFFFF"/>
                  </a:solidFill>
                  <a:latin typeface="Times"/>
                  <a:ea typeface="宋体" pitchFamily="2" charset="-122"/>
                  <a:cs typeface="Times"/>
                </a:rPr>
                <a:t>R239, G165, B65</a:t>
              </a:r>
              <a:endParaRPr kumimoji="1" lang="zh-CN" altLang="en-US" sz="700" i="1" dirty="0">
                <a:solidFill>
                  <a:srgbClr val="FFFFFF"/>
                </a:solidFill>
                <a:latin typeface="Times"/>
                <a:ea typeface="宋体" pitchFamily="2" charset="-122"/>
                <a:cs typeface="Times"/>
              </a:endParaRPr>
            </a:p>
          </p:txBody>
        </p:sp>
      </p:grpSp>
      <p:sp>
        <p:nvSpPr>
          <p:cNvPr id="18" name="Rectangle 8"/>
          <p:cNvSpPr>
            <a:spLocks noChangeArrowheads="1"/>
          </p:cNvSpPr>
          <p:nvPr userDrawn="1"/>
        </p:nvSpPr>
        <p:spPr bwMode="auto">
          <a:xfrm>
            <a:off x="9152670" y="3845563"/>
            <a:ext cx="1360488" cy="125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93442" bIns="46725" anchor="t" anchorCtr="0">
            <a:noAutofit/>
          </a:bodyPr>
          <a:lstStyle/>
          <a:p>
            <a:pPr defTabSz="935038" fontAlgn="base">
              <a:lnSpc>
                <a:spcPct val="120000"/>
              </a:lnSpc>
              <a:spcBef>
                <a:spcPct val="0"/>
              </a:spcBef>
              <a:spcAft>
                <a:spcPct val="0"/>
              </a:spcAft>
              <a:buFont typeface="Arial" pitchFamily="34" charset="0"/>
              <a:buNone/>
            </a:pPr>
            <a:r>
              <a:rPr lang="zh-CN" altLang="en-US" sz="700" noProof="1" smtClean="0">
                <a:solidFill>
                  <a:srgbClr val="FFFFFF"/>
                </a:solidFill>
                <a:latin typeface="微软雅黑"/>
                <a:cs typeface="Microsoft YaHei Bold"/>
              </a:rPr>
              <a:t>标题</a:t>
            </a:r>
            <a:r>
              <a:rPr altLang="zh-CN" sz="700" noProof="1" smtClean="0">
                <a:solidFill>
                  <a:srgbClr val="FFFFFF"/>
                </a:solidFill>
                <a:latin typeface="微软雅黑"/>
                <a:cs typeface="Microsoft YaHei Bold"/>
              </a:rPr>
              <a:t>:</a:t>
            </a:r>
            <a:endParaRPr altLang="ja-JP" sz="700" noProof="1">
              <a:solidFill>
                <a:srgbClr val="FFFFFF"/>
              </a:solidFill>
              <a:latin typeface="微软雅黑"/>
              <a:cs typeface="Microsoft YaHei Bold"/>
            </a:endParaRPr>
          </a:p>
          <a:p>
            <a:pPr defTabSz="935038" fontAlgn="base">
              <a:lnSpc>
                <a:spcPct val="120000"/>
              </a:lnSpc>
              <a:spcBef>
                <a:spcPct val="0"/>
              </a:spcBef>
              <a:spcAft>
                <a:spcPct val="0"/>
              </a:spcAft>
              <a:buFont typeface="Arial" pitchFamily="34" charset="0"/>
              <a:buNone/>
            </a:pPr>
            <a:r>
              <a:rPr lang="zh-CN" altLang="en-US" sz="700" noProof="1" smtClean="0">
                <a:solidFill>
                  <a:srgbClr val="FFFFFF"/>
                </a:solidFill>
                <a:latin typeface="微软雅黑"/>
                <a:cs typeface="Microsoft YaHei Bold"/>
              </a:rPr>
              <a:t>字体</a:t>
            </a:r>
            <a:r>
              <a:rPr altLang="ja-JP" sz="700" noProof="1" smtClean="0">
                <a:solidFill>
                  <a:srgbClr val="FFFFFF"/>
                </a:solidFill>
                <a:latin typeface="微软雅黑"/>
                <a:cs typeface="Microsoft YaHei Bold"/>
              </a:rPr>
              <a:t>: </a:t>
            </a:r>
            <a:r>
              <a:rPr lang="zh-CN" altLang="en-US" sz="700" noProof="1" smtClean="0">
                <a:solidFill>
                  <a:srgbClr val="FFFFFF"/>
                </a:solidFill>
                <a:latin typeface="微软雅黑"/>
                <a:cs typeface="Microsoft YaHei Bold"/>
              </a:rPr>
              <a:t>微软雅黑</a:t>
            </a:r>
            <a:endParaRPr lang="en-US" altLang="zh-CN" sz="700" noProof="1" smtClean="0">
              <a:solidFill>
                <a:srgbClr val="FFFFFF"/>
              </a:solidFill>
              <a:latin typeface="微软雅黑"/>
              <a:cs typeface="Microsoft YaHei Bold"/>
            </a:endParaRPr>
          </a:p>
          <a:p>
            <a:pPr defTabSz="935038" fontAlgn="base">
              <a:lnSpc>
                <a:spcPct val="120000"/>
              </a:lnSpc>
              <a:spcBef>
                <a:spcPct val="0"/>
              </a:spcBef>
              <a:spcAft>
                <a:spcPct val="0"/>
              </a:spcAft>
              <a:buFont typeface="Arial" pitchFamily="34" charset="0"/>
              <a:buNone/>
            </a:pPr>
            <a:r>
              <a:rPr lang="zh-CN" altLang="en-US" sz="700" noProof="1" smtClean="0">
                <a:solidFill>
                  <a:srgbClr val="FFFFFF"/>
                </a:solidFill>
                <a:latin typeface="微软雅黑"/>
                <a:cs typeface="Microsoft YaHei Bold"/>
              </a:rPr>
              <a:t>字号</a:t>
            </a:r>
            <a:r>
              <a:rPr lang="en-US" sz="700" noProof="1" smtClean="0">
                <a:solidFill>
                  <a:srgbClr val="FFFFFF"/>
                </a:solidFill>
                <a:latin typeface="微软雅黑"/>
                <a:cs typeface="Microsoft YaHei Bold"/>
              </a:rPr>
              <a:t>: </a:t>
            </a:r>
            <a:r>
              <a:rPr lang="en-US" altLang="ja-JP" sz="700" noProof="1" smtClean="0">
                <a:solidFill>
                  <a:srgbClr val="FFFFFF"/>
                </a:solidFill>
                <a:latin typeface="微软雅黑"/>
                <a:cs typeface="Microsoft YaHei Bold"/>
              </a:rPr>
              <a:t>30-32pt</a:t>
            </a:r>
            <a:endParaRPr altLang="ja-JP" sz="700" noProof="1" smtClean="0">
              <a:solidFill>
                <a:srgbClr val="FFFFFF"/>
              </a:solidFill>
              <a:latin typeface="微软雅黑"/>
              <a:cs typeface="Microsoft YaHei Bold"/>
            </a:endParaRPr>
          </a:p>
          <a:p>
            <a:pPr defTabSz="935038" fontAlgn="base">
              <a:lnSpc>
                <a:spcPct val="120000"/>
              </a:lnSpc>
              <a:spcBef>
                <a:spcPct val="0"/>
              </a:spcBef>
              <a:spcAft>
                <a:spcPct val="0"/>
              </a:spcAft>
              <a:buFont typeface="Arial" pitchFamily="34" charset="0"/>
              <a:buNone/>
            </a:pPr>
            <a:r>
              <a:rPr lang="zh-CN" altLang="en-US" sz="700" noProof="1" smtClean="0">
                <a:solidFill>
                  <a:srgbClr val="FFFFFF"/>
                </a:solidFill>
                <a:latin typeface="微软雅黑"/>
                <a:cs typeface="Microsoft YaHei Bold"/>
              </a:rPr>
              <a:t>颜色</a:t>
            </a:r>
            <a:r>
              <a:rPr lang="en-US" sz="700" noProof="1" smtClean="0">
                <a:solidFill>
                  <a:srgbClr val="FFFFFF"/>
                </a:solidFill>
                <a:latin typeface="微软雅黑"/>
                <a:cs typeface="Microsoft YaHei Bold"/>
              </a:rPr>
              <a:t>: </a:t>
            </a:r>
            <a:r>
              <a:rPr lang="zh-CN" altLang="en-US" sz="700" noProof="1" smtClean="0">
                <a:solidFill>
                  <a:srgbClr val="FFFFFF"/>
                </a:solidFill>
                <a:latin typeface="微软雅黑"/>
                <a:cs typeface="Microsoft YaHei Bold"/>
              </a:rPr>
              <a:t>主题绿色</a:t>
            </a:r>
            <a:endParaRPr altLang="ja-JP" sz="700" noProof="1">
              <a:solidFill>
                <a:srgbClr val="FFFFFF"/>
              </a:solidFill>
              <a:latin typeface="微软雅黑"/>
              <a:cs typeface="Microsoft YaHei Bold"/>
            </a:endParaRPr>
          </a:p>
          <a:p>
            <a:pPr defTabSz="935038" fontAlgn="base">
              <a:lnSpc>
                <a:spcPct val="120000"/>
              </a:lnSpc>
              <a:spcBef>
                <a:spcPct val="0"/>
              </a:spcBef>
              <a:spcAft>
                <a:spcPct val="0"/>
              </a:spcAft>
              <a:buFont typeface="Arial" pitchFamily="34" charset="0"/>
              <a:buNone/>
            </a:pPr>
            <a:endParaRPr lang="en-US" altLang="zh-CN" sz="700" noProof="1" smtClean="0">
              <a:solidFill>
                <a:srgbClr val="FFFFFF"/>
              </a:solidFill>
              <a:latin typeface="微软雅黑"/>
              <a:cs typeface="Microsoft YaHei Bold"/>
            </a:endParaRPr>
          </a:p>
          <a:p>
            <a:pPr defTabSz="935038" fontAlgn="base">
              <a:lnSpc>
                <a:spcPct val="120000"/>
              </a:lnSpc>
              <a:spcBef>
                <a:spcPct val="0"/>
              </a:spcBef>
              <a:spcAft>
                <a:spcPct val="0"/>
              </a:spcAft>
              <a:buFont typeface="Arial" pitchFamily="34" charset="0"/>
              <a:buNone/>
            </a:pPr>
            <a:r>
              <a:rPr lang="zh-CN" altLang="en-US" sz="700" noProof="1" smtClean="0">
                <a:solidFill>
                  <a:srgbClr val="FFFFFF"/>
                </a:solidFill>
                <a:latin typeface="微软雅黑"/>
                <a:cs typeface="Microsoft YaHei Bold"/>
              </a:rPr>
              <a:t>正文</a:t>
            </a:r>
            <a:r>
              <a:rPr lang="en-US" altLang="zh-CN" sz="700" noProof="1" smtClean="0">
                <a:solidFill>
                  <a:srgbClr val="FFFFFF"/>
                </a:solidFill>
                <a:latin typeface="微软雅黑"/>
                <a:cs typeface="Microsoft YaHei Bold"/>
              </a:rPr>
              <a:t>(1-5</a:t>
            </a:r>
            <a:r>
              <a:rPr lang="zh-CN" altLang="en-US" sz="700" noProof="1" smtClean="0">
                <a:solidFill>
                  <a:srgbClr val="FFFFFF"/>
                </a:solidFill>
                <a:latin typeface="微软雅黑"/>
                <a:cs typeface="Microsoft YaHei Bold"/>
              </a:rPr>
              <a:t>级</a:t>
            </a:r>
            <a:r>
              <a:rPr lang="en-US" altLang="zh-CN" sz="700" noProof="1" smtClean="0">
                <a:solidFill>
                  <a:srgbClr val="FFFFFF"/>
                </a:solidFill>
                <a:latin typeface="微软雅黑"/>
                <a:cs typeface="Microsoft YaHei Bold"/>
              </a:rPr>
              <a:t>)</a:t>
            </a:r>
            <a:r>
              <a:rPr altLang="zh-CN" sz="700" noProof="1" smtClean="0">
                <a:solidFill>
                  <a:srgbClr val="FFFFFF"/>
                </a:solidFill>
                <a:latin typeface="微软雅黑"/>
                <a:cs typeface="Microsoft YaHei Bold"/>
              </a:rPr>
              <a:t>:</a:t>
            </a:r>
            <a:endParaRPr altLang="ja-JP" sz="700" noProof="1">
              <a:solidFill>
                <a:srgbClr val="FFFFFF"/>
              </a:solidFill>
              <a:latin typeface="微软雅黑"/>
              <a:cs typeface="Microsoft YaHei Bold"/>
            </a:endParaRPr>
          </a:p>
          <a:p>
            <a:pPr defTabSz="935038" fontAlgn="base">
              <a:lnSpc>
                <a:spcPct val="120000"/>
              </a:lnSpc>
              <a:spcBef>
                <a:spcPct val="0"/>
              </a:spcBef>
              <a:spcAft>
                <a:spcPct val="0"/>
              </a:spcAft>
              <a:buFont typeface="Arial" pitchFamily="34" charset="0"/>
              <a:buNone/>
            </a:pPr>
            <a:r>
              <a:rPr lang="zh-CN" altLang="en-US" sz="700" noProof="1" smtClean="0">
                <a:solidFill>
                  <a:srgbClr val="FFFFFF"/>
                </a:solidFill>
                <a:latin typeface="微软雅黑"/>
                <a:cs typeface="Microsoft YaHei Bold"/>
              </a:rPr>
              <a:t>字体</a:t>
            </a:r>
            <a:r>
              <a:rPr lang="en-US" sz="700" noProof="1" smtClean="0">
                <a:solidFill>
                  <a:srgbClr val="FFFFFF"/>
                </a:solidFill>
                <a:latin typeface="微软雅黑"/>
                <a:cs typeface="Microsoft YaHei Bold"/>
              </a:rPr>
              <a:t>: </a:t>
            </a:r>
            <a:r>
              <a:rPr lang="zh-CN" altLang="en-US" sz="700" noProof="1" smtClean="0">
                <a:solidFill>
                  <a:srgbClr val="FFFFFF"/>
                </a:solidFill>
                <a:latin typeface="微软雅黑"/>
                <a:cs typeface="Microsoft YaHei Bold"/>
              </a:rPr>
              <a:t>微软雅黑</a:t>
            </a:r>
            <a:endParaRPr lang="en-US" altLang="zh-CN" sz="700" noProof="1" smtClean="0">
              <a:solidFill>
                <a:srgbClr val="FFFFFF"/>
              </a:solidFill>
              <a:latin typeface="微软雅黑"/>
              <a:cs typeface="Microsoft YaHei Bold"/>
            </a:endParaRPr>
          </a:p>
          <a:p>
            <a:pPr defTabSz="935038" fontAlgn="base">
              <a:lnSpc>
                <a:spcPct val="120000"/>
              </a:lnSpc>
              <a:spcBef>
                <a:spcPct val="0"/>
              </a:spcBef>
              <a:spcAft>
                <a:spcPct val="0"/>
              </a:spcAft>
              <a:buFont typeface="Arial" pitchFamily="34" charset="0"/>
              <a:buNone/>
            </a:pPr>
            <a:r>
              <a:rPr lang="zh-CN" altLang="en-US" sz="700" noProof="1" smtClean="0">
                <a:solidFill>
                  <a:srgbClr val="FFFFFF"/>
                </a:solidFill>
                <a:latin typeface="微软雅黑"/>
                <a:cs typeface="Microsoft YaHei Bold"/>
              </a:rPr>
              <a:t>字号</a:t>
            </a:r>
            <a:r>
              <a:rPr lang="en-US" sz="700" noProof="1" smtClean="0">
                <a:solidFill>
                  <a:srgbClr val="FFFFFF"/>
                </a:solidFill>
                <a:latin typeface="微软雅黑"/>
                <a:cs typeface="Microsoft YaHei Bold"/>
              </a:rPr>
              <a:t>: </a:t>
            </a:r>
            <a:r>
              <a:rPr lang="en-US" altLang="ja-JP" sz="700" noProof="1" smtClean="0">
                <a:solidFill>
                  <a:srgbClr val="FFFFFF"/>
                </a:solidFill>
                <a:latin typeface="微软雅黑"/>
                <a:cs typeface="Microsoft YaHei Bold"/>
              </a:rPr>
              <a:t>28-12</a:t>
            </a:r>
            <a:r>
              <a:rPr altLang="ja-JP" sz="700" noProof="1" smtClean="0">
                <a:solidFill>
                  <a:srgbClr val="FFFFFF"/>
                </a:solidFill>
                <a:latin typeface="微软雅黑"/>
                <a:cs typeface="Microsoft YaHei Bold"/>
              </a:rPr>
              <a:t>pt</a:t>
            </a:r>
            <a:endParaRPr altLang="ja-JP" sz="700" noProof="1">
              <a:solidFill>
                <a:srgbClr val="FFFFFF"/>
              </a:solidFill>
              <a:latin typeface="微软雅黑"/>
              <a:cs typeface="Microsoft YaHei Bold"/>
            </a:endParaRPr>
          </a:p>
          <a:p>
            <a:pPr defTabSz="935038" fontAlgn="base">
              <a:lnSpc>
                <a:spcPct val="120000"/>
              </a:lnSpc>
              <a:spcBef>
                <a:spcPct val="0"/>
              </a:spcBef>
              <a:spcAft>
                <a:spcPct val="0"/>
              </a:spcAft>
              <a:buFont typeface="Arial" pitchFamily="34" charset="0"/>
              <a:buNone/>
            </a:pPr>
            <a:r>
              <a:rPr lang="zh-CN" altLang="en-US" sz="700" noProof="1" smtClean="0">
                <a:solidFill>
                  <a:srgbClr val="FFFFFF"/>
                </a:solidFill>
                <a:latin typeface="微软雅黑"/>
                <a:cs typeface="Microsoft YaHei Bold"/>
              </a:rPr>
              <a:t>颜色</a:t>
            </a:r>
            <a:r>
              <a:rPr lang="en-US" sz="700" noProof="1" smtClean="0">
                <a:solidFill>
                  <a:srgbClr val="FFFFFF"/>
                </a:solidFill>
                <a:latin typeface="微软雅黑"/>
                <a:cs typeface="Microsoft YaHei Bold"/>
              </a:rPr>
              <a:t>: </a:t>
            </a:r>
            <a:r>
              <a:rPr lang="zh-CN" altLang="en-US" sz="700" noProof="1" smtClean="0">
                <a:solidFill>
                  <a:srgbClr val="FFFFFF"/>
                </a:solidFill>
                <a:latin typeface="微软雅黑"/>
                <a:cs typeface="Microsoft YaHei Bold"/>
              </a:rPr>
              <a:t>黑色</a:t>
            </a:r>
            <a:endParaRPr altLang="ja-JP" sz="700" noProof="1">
              <a:solidFill>
                <a:srgbClr val="FFFFFF"/>
              </a:solidFill>
              <a:latin typeface="微软雅黑"/>
              <a:cs typeface="Microsoft YaHei Bold"/>
            </a:endParaRPr>
          </a:p>
        </p:txBody>
      </p:sp>
      <p:sp>
        <p:nvSpPr>
          <p:cNvPr id="17" name="文本框 16"/>
          <p:cNvSpPr txBox="1"/>
          <p:nvPr userDrawn="1"/>
        </p:nvSpPr>
        <p:spPr>
          <a:xfrm>
            <a:off x="7570946" y="6602510"/>
            <a:ext cx="1491142" cy="276999"/>
          </a:xfrm>
          <a:prstGeom prst="rect">
            <a:avLst/>
          </a:prstGeom>
          <a:noFill/>
        </p:spPr>
        <p:txBody>
          <a:bodyPr wrap="square" rtlCol="0">
            <a:spAutoFit/>
          </a:bodyPr>
          <a:lstStyle/>
          <a:p>
            <a:pPr algn="ctr" defTabSz="457200" fontAlgn="base">
              <a:spcBef>
                <a:spcPct val="0"/>
              </a:spcBef>
              <a:spcAft>
                <a:spcPct val="0"/>
              </a:spcAft>
              <a:buFont typeface="Arial" pitchFamily="34" charset="0"/>
              <a:buNone/>
            </a:pPr>
            <a:r>
              <a:rPr lang="en-US" altLang="zh-CN" sz="600" dirty="0" smtClean="0">
                <a:solidFill>
                  <a:srgbClr val="FFFFFF"/>
                </a:solidFill>
                <a:latin typeface="Arial"/>
                <a:cs typeface="Arial"/>
              </a:rPr>
              <a:t>© ZTE Corporation. All rights reserved.</a:t>
            </a:r>
            <a:endParaRPr kumimoji="1" lang="zh-CN" altLang="en-US" sz="600" dirty="0">
              <a:solidFill>
                <a:srgbClr val="FFFFFF"/>
              </a:solidFill>
              <a:latin typeface="Arial"/>
              <a:ea typeface="宋体" pitchFamily="2" charset="-122"/>
              <a:cs typeface="Arial"/>
            </a:endParaRPr>
          </a:p>
        </p:txBody>
      </p:sp>
      <p:pic>
        <p:nvPicPr>
          <p:cNvPr id="19" name="图片 18"/>
          <p:cNvPicPr>
            <a:picLocks noChangeAspect="1"/>
          </p:cNvPicPr>
          <p:nvPr userDrawn="1"/>
        </p:nvPicPr>
        <p:blipFill>
          <a:blip r:embed="rId3" cstate="print"/>
          <a:stretch>
            <a:fillRect/>
          </a:stretch>
        </p:blipFill>
        <p:spPr>
          <a:xfrm>
            <a:off x="134005" y="6609585"/>
            <a:ext cx="504000" cy="169715"/>
          </a:xfrm>
          <a:prstGeom prst="rect">
            <a:avLst/>
          </a:prstGeom>
        </p:spPr>
      </p:pic>
    </p:spTree>
    <p:extLst>
      <p:ext uri="{BB962C8B-B14F-4D97-AF65-F5344CB8AC3E}">
        <p14:creationId xmlns:p14="http://schemas.microsoft.com/office/powerpoint/2010/main" val="495854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内容">
    <p:spTree>
      <p:nvGrpSpPr>
        <p:cNvPr id="1" name=""/>
        <p:cNvGrpSpPr/>
        <p:nvPr/>
      </p:nvGrpSpPr>
      <p:grpSpPr>
        <a:xfrm>
          <a:off x="0" y="0"/>
          <a:ext cx="0" cy="0"/>
          <a:chOff x="0" y="0"/>
          <a:chExt cx="0" cy="0"/>
        </a:xfrm>
      </p:grpSpPr>
      <p:sp>
        <p:nvSpPr>
          <p:cNvPr id="5" name="Rectangle 8"/>
          <p:cNvSpPr>
            <a:spLocks noChangeArrowheads="1"/>
          </p:cNvSpPr>
          <p:nvPr/>
        </p:nvSpPr>
        <p:spPr bwMode="auto">
          <a:xfrm>
            <a:off x="9236075" y="3833593"/>
            <a:ext cx="1360488" cy="1248525"/>
          </a:xfrm>
          <a:prstGeom prst="rect">
            <a:avLst/>
          </a:prstGeom>
          <a:noFill/>
          <a:ln w="9525">
            <a:noFill/>
            <a:miter lim="800000"/>
            <a:headEnd/>
            <a:tailEnd/>
          </a:ln>
        </p:spPr>
        <p:txBody>
          <a:bodyPr lIns="93442" tIns="46725" rIns="93442" bIns="46725" anchor="b" anchorCtr="1">
            <a:spAutoFit/>
          </a:bodyPr>
          <a:lstStyle/>
          <a:p>
            <a:pPr defTabSz="935038" fontAlgn="base">
              <a:spcBef>
                <a:spcPct val="0"/>
              </a:spcBef>
              <a:spcAft>
                <a:spcPct val="0"/>
              </a:spcAft>
              <a:buFont typeface="Arial" pitchFamily="34" charset="0"/>
              <a:buNone/>
              <a:defRPr/>
            </a:pPr>
            <a:r>
              <a:rPr lang="en-US" sz="900" noProof="1">
                <a:solidFill>
                  <a:srgbClr val="FFFFFF"/>
                </a:solidFill>
                <a:latin typeface="Heiti SC Light"/>
                <a:ea typeface="Heiti SC Light"/>
                <a:cs typeface="Heiti SC Light"/>
              </a:rPr>
              <a:t>T</a:t>
            </a:r>
            <a:r>
              <a:rPr lang="en-US" altLang="zh-CN" sz="900" noProof="1">
                <a:solidFill>
                  <a:srgbClr val="FFFFFF"/>
                </a:solidFill>
                <a:latin typeface="Heiti SC Light"/>
                <a:ea typeface="Heiti SC Light"/>
                <a:cs typeface="Heiti SC Light"/>
              </a:rPr>
              <a:t>itle:</a:t>
            </a:r>
            <a:endParaRPr lang="en-US" altLang="ja-JP" sz="900" noProof="1">
              <a:solidFill>
                <a:srgbClr val="FFFFFF"/>
              </a:solidFill>
              <a:latin typeface="Heiti SC Light"/>
              <a:ea typeface="Heiti SC Light"/>
              <a:cs typeface="Heiti SC Light"/>
            </a:endParaRPr>
          </a:p>
          <a:p>
            <a:pPr defTabSz="935038" fontAlgn="base">
              <a:spcBef>
                <a:spcPct val="0"/>
              </a:spcBef>
              <a:spcAft>
                <a:spcPct val="0"/>
              </a:spcAft>
              <a:buFont typeface="Arial" pitchFamily="34" charset="0"/>
              <a:buNone/>
              <a:defRPr/>
            </a:pPr>
            <a:r>
              <a:rPr lang="en-US" altLang="zh-CN" sz="800" noProof="1">
                <a:solidFill>
                  <a:srgbClr val="FFFFFF"/>
                </a:solidFill>
                <a:latin typeface="Heiti SC Light"/>
                <a:ea typeface="Heiti SC Light"/>
                <a:cs typeface="Heiti SC Light"/>
              </a:rPr>
              <a:t>Type</a:t>
            </a:r>
            <a:r>
              <a:rPr lang="en-US" altLang="ja-JP" sz="800" noProof="1">
                <a:solidFill>
                  <a:srgbClr val="FFFFFF"/>
                </a:solidFill>
                <a:latin typeface="Heiti SC Light"/>
                <a:ea typeface="Heiti SC Light"/>
                <a:cs typeface="Heiti SC Light"/>
              </a:rPr>
              <a:t>: </a:t>
            </a:r>
            <a:r>
              <a:rPr lang="zh-CN" altLang="en-US" sz="800" noProof="1">
                <a:solidFill>
                  <a:srgbClr val="FFFFFF"/>
                </a:solidFill>
                <a:latin typeface="Heiti SC Light"/>
                <a:ea typeface="Heiti SC Light"/>
                <a:cs typeface="Heiti SC Light"/>
              </a:rPr>
              <a:t>微软雅黑</a:t>
            </a:r>
            <a:endParaRPr lang="zh-CN" altLang="zh-CN" sz="800" noProof="1">
              <a:solidFill>
                <a:srgbClr val="FFFFFF"/>
              </a:solidFill>
              <a:latin typeface="Heiti SC Light"/>
              <a:ea typeface="Heiti SC Light"/>
              <a:cs typeface="Heiti SC Light"/>
            </a:endParaRPr>
          </a:p>
          <a:p>
            <a:pPr defTabSz="935038" fontAlgn="base">
              <a:spcBef>
                <a:spcPct val="0"/>
              </a:spcBef>
              <a:spcAft>
                <a:spcPct val="0"/>
              </a:spcAft>
              <a:buFont typeface="Arial" pitchFamily="34" charset="0"/>
              <a:buNone/>
              <a:defRPr/>
            </a:pPr>
            <a:r>
              <a:rPr lang="en-US" sz="800" noProof="1">
                <a:solidFill>
                  <a:srgbClr val="FFFFFF"/>
                </a:solidFill>
                <a:latin typeface="Heiti SC Light"/>
                <a:ea typeface="Heiti SC Light"/>
                <a:cs typeface="Heiti SC Light"/>
              </a:rPr>
              <a:t>S</a:t>
            </a:r>
            <a:r>
              <a:rPr lang="en-US" altLang="zh-CN" sz="800" noProof="1">
                <a:solidFill>
                  <a:srgbClr val="FFFFFF"/>
                </a:solidFill>
                <a:latin typeface="Heiti SC Light"/>
                <a:ea typeface="Heiti SC Light"/>
                <a:cs typeface="Heiti SC Light"/>
              </a:rPr>
              <a:t>ize</a:t>
            </a:r>
            <a:r>
              <a:rPr lang="en-US" sz="800" noProof="1">
                <a:solidFill>
                  <a:srgbClr val="FFFFFF"/>
                </a:solidFill>
                <a:latin typeface="Heiti SC Light"/>
                <a:ea typeface="Heiti SC Light"/>
                <a:cs typeface="Heiti SC Light"/>
              </a:rPr>
              <a:t>：</a:t>
            </a:r>
            <a:r>
              <a:rPr lang="en-US" altLang="ja-JP" sz="800" noProof="1">
                <a:solidFill>
                  <a:srgbClr val="FFFFFF"/>
                </a:solidFill>
                <a:latin typeface="Heiti SC Light"/>
                <a:ea typeface="Heiti SC Light"/>
                <a:cs typeface="Heiti SC Light"/>
              </a:rPr>
              <a:t>24-32</a:t>
            </a:r>
            <a:r>
              <a:rPr lang="en-US" altLang="zh-CN" sz="800" noProof="1">
                <a:solidFill>
                  <a:srgbClr val="FFFFFF"/>
                </a:solidFill>
                <a:latin typeface="Heiti SC Light"/>
                <a:ea typeface="Heiti SC Light"/>
                <a:cs typeface="Heiti SC Light"/>
              </a:rPr>
              <a:t>pt</a:t>
            </a:r>
            <a:endParaRPr lang="en-US" altLang="ja-JP" sz="800" noProof="1">
              <a:solidFill>
                <a:srgbClr val="FFFFFF"/>
              </a:solidFill>
              <a:latin typeface="Heiti SC Light"/>
              <a:ea typeface="Heiti SC Light"/>
              <a:cs typeface="Heiti SC Light"/>
            </a:endParaRPr>
          </a:p>
          <a:p>
            <a:pPr defTabSz="935038" fontAlgn="base">
              <a:spcBef>
                <a:spcPct val="0"/>
              </a:spcBef>
              <a:spcAft>
                <a:spcPct val="0"/>
              </a:spcAft>
              <a:buFont typeface="Arial" pitchFamily="34" charset="0"/>
              <a:buNone/>
              <a:defRPr/>
            </a:pPr>
            <a:r>
              <a:rPr lang="en-US" sz="800" noProof="1">
                <a:solidFill>
                  <a:srgbClr val="FFFFFF"/>
                </a:solidFill>
                <a:latin typeface="Heiti SC Light"/>
                <a:ea typeface="Heiti SC Light"/>
                <a:cs typeface="Heiti SC Light"/>
              </a:rPr>
              <a:t>C</a:t>
            </a:r>
            <a:r>
              <a:rPr lang="en-US" altLang="zh-CN" sz="800" noProof="1">
                <a:solidFill>
                  <a:srgbClr val="FFFFFF"/>
                </a:solidFill>
                <a:latin typeface="Heiti SC Light"/>
                <a:ea typeface="Heiti SC Light"/>
                <a:cs typeface="Heiti SC Light"/>
              </a:rPr>
              <a:t>olor</a:t>
            </a:r>
            <a:r>
              <a:rPr lang="en-US" sz="800" noProof="1">
                <a:solidFill>
                  <a:srgbClr val="FFFFFF"/>
                </a:solidFill>
                <a:latin typeface="Heiti SC Light"/>
                <a:ea typeface="Heiti SC Light"/>
                <a:cs typeface="Heiti SC Light"/>
              </a:rPr>
              <a:t>：T</a:t>
            </a:r>
            <a:r>
              <a:rPr lang="en-US" altLang="zh-CN" sz="800" noProof="1">
                <a:solidFill>
                  <a:srgbClr val="FFFFFF"/>
                </a:solidFill>
                <a:latin typeface="Heiti SC Light"/>
                <a:ea typeface="Heiti SC Light"/>
                <a:cs typeface="Heiti SC Light"/>
              </a:rPr>
              <a:t>he ZTE blue</a:t>
            </a:r>
            <a:r>
              <a:rPr lang="en-US" altLang="ja-JP" sz="800" noProof="1">
                <a:solidFill>
                  <a:srgbClr val="FFFFFF"/>
                </a:solidFill>
                <a:latin typeface="Heiti SC Light"/>
                <a:ea typeface="Heiti SC Light"/>
                <a:cs typeface="Heiti SC Light"/>
              </a:rPr>
              <a:t> </a:t>
            </a:r>
          </a:p>
          <a:p>
            <a:pPr defTabSz="935038" fontAlgn="base">
              <a:spcBef>
                <a:spcPct val="0"/>
              </a:spcBef>
              <a:spcAft>
                <a:spcPct val="0"/>
              </a:spcAft>
              <a:buFont typeface="Arial" pitchFamily="34" charset="0"/>
              <a:buNone/>
              <a:defRPr/>
            </a:pPr>
            <a:endParaRPr lang="en-US" altLang="zh-CN" sz="900" noProof="1">
              <a:solidFill>
                <a:srgbClr val="FFFFFF"/>
              </a:solidFill>
              <a:latin typeface="Heiti SC Light"/>
              <a:ea typeface="Heiti SC Light"/>
              <a:cs typeface="Heiti SC Light"/>
            </a:endParaRPr>
          </a:p>
          <a:p>
            <a:pPr defTabSz="935038" fontAlgn="base">
              <a:spcBef>
                <a:spcPct val="0"/>
              </a:spcBef>
              <a:spcAft>
                <a:spcPct val="0"/>
              </a:spcAft>
              <a:buFont typeface="Arial" pitchFamily="34" charset="0"/>
              <a:buNone/>
              <a:defRPr/>
            </a:pPr>
            <a:r>
              <a:rPr lang="en-US" altLang="zh-CN" sz="900" noProof="1">
                <a:solidFill>
                  <a:srgbClr val="FFFFFF"/>
                </a:solidFill>
                <a:latin typeface="Heiti SC Light"/>
                <a:ea typeface="Heiti SC Light"/>
                <a:cs typeface="Heiti SC Light"/>
              </a:rPr>
              <a:t>Subtitle:</a:t>
            </a:r>
            <a:endParaRPr lang="en-US" altLang="ja-JP" sz="900" noProof="1">
              <a:solidFill>
                <a:srgbClr val="FFFFFF"/>
              </a:solidFill>
              <a:latin typeface="Heiti SC Light"/>
              <a:ea typeface="Heiti SC Light"/>
              <a:cs typeface="Heiti SC Light"/>
            </a:endParaRPr>
          </a:p>
          <a:p>
            <a:pPr defTabSz="935038" fontAlgn="base">
              <a:spcBef>
                <a:spcPct val="0"/>
              </a:spcBef>
              <a:spcAft>
                <a:spcPct val="0"/>
              </a:spcAft>
              <a:buFont typeface="Arial" pitchFamily="34" charset="0"/>
              <a:buNone/>
              <a:defRPr/>
            </a:pPr>
            <a:r>
              <a:rPr lang="en-US" sz="800" noProof="1">
                <a:solidFill>
                  <a:srgbClr val="FFFFFF"/>
                </a:solidFill>
                <a:latin typeface="Heiti SC Light"/>
                <a:ea typeface="Heiti SC Light"/>
                <a:cs typeface="Heiti SC Light"/>
              </a:rPr>
              <a:t>T</a:t>
            </a:r>
            <a:r>
              <a:rPr lang="en-US" altLang="zh-CN" sz="800" noProof="1">
                <a:solidFill>
                  <a:srgbClr val="FFFFFF"/>
                </a:solidFill>
                <a:latin typeface="Heiti SC Light"/>
                <a:ea typeface="Heiti SC Light"/>
                <a:cs typeface="Heiti SC Light"/>
              </a:rPr>
              <a:t>ype</a:t>
            </a:r>
            <a:r>
              <a:rPr lang="en-US" sz="800" noProof="1">
                <a:solidFill>
                  <a:srgbClr val="FFFFFF"/>
                </a:solidFill>
                <a:latin typeface="Heiti SC Light"/>
                <a:ea typeface="Heiti SC Light"/>
                <a:cs typeface="Heiti SC Light"/>
              </a:rPr>
              <a:t>：</a:t>
            </a:r>
            <a:r>
              <a:rPr lang="zh-CN" altLang="en-US" sz="800" noProof="1">
                <a:solidFill>
                  <a:srgbClr val="FFFFFF"/>
                </a:solidFill>
                <a:latin typeface="Heiti SC Light"/>
                <a:ea typeface="Heiti SC Light"/>
                <a:cs typeface="Heiti SC Light"/>
              </a:rPr>
              <a:t>微软雅黑</a:t>
            </a:r>
            <a:endParaRPr lang="zh-CN" altLang="zh-CN" sz="800" noProof="1">
              <a:solidFill>
                <a:srgbClr val="FFFFFF"/>
              </a:solidFill>
              <a:latin typeface="Heiti SC Light"/>
              <a:ea typeface="Heiti SC Light"/>
              <a:cs typeface="Heiti SC Light"/>
            </a:endParaRPr>
          </a:p>
          <a:p>
            <a:pPr defTabSz="935038" fontAlgn="base">
              <a:spcBef>
                <a:spcPct val="0"/>
              </a:spcBef>
              <a:spcAft>
                <a:spcPct val="0"/>
              </a:spcAft>
              <a:buFont typeface="Arial" pitchFamily="34" charset="0"/>
              <a:buNone/>
              <a:defRPr/>
            </a:pPr>
            <a:r>
              <a:rPr lang="en-US" sz="800" noProof="1">
                <a:solidFill>
                  <a:srgbClr val="FFFFFF"/>
                </a:solidFill>
                <a:latin typeface="Heiti SC Light"/>
                <a:ea typeface="Heiti SC Light"/>
                <a:cs typeface="Heiti SC Light"/>
              </a:rPr>
              <a:t>S</a:t>
            </a:r>
            <a:r>
              <a:rPr lang="en-US" altLang="zh-CN" sz="800" noProof="1">
                <a:solidFill>
                  <a:srgbClr val="FFFFFF"/>
                </a:solidFill>
                <a:latin typeface="Heiti SC Light"/>
                <a:ea typeface="Heiti SC Light"/>
                <a:cs typeface="Heiti SC Light"/>
              </a:rPr>
              <a:t>ize</a:t>
            </a:r>
            <a:r>
              <a:rPr lang="en-US" sz="800" noProof="1">
                <a:solidFill>
                  <a:srgbClr val="FFFFFF"/>
                </a:solidFill>
                <a:latin typeface="Heiti SC Light"/>
                <a:ea typeface="Heiti SC Light"/>
                <a:cs typeface="Heiti SC Light"/>
              </a:rPr>
              <a:t>：</a:t>
            </a:r>
            <a:r>
              <a:rPr lang="en-US" altLang="ja-JP" sz="800" noProof="1">
                <a:solidFill>
                  <a:srgbClr val="FFFFFF"/>
                </a:solidFill>
                <a:latin typeface="Heiti SC Light"/>
                <a:ea typeface="Heiti SC Light"/>
                <a:cs typeface="Heiti SC Light"/>
              </a:rPr>
              <a:t>18pt</a:t>
            </a:r>
          </a:p>
          <a:p>
            <a:pPr defTabSz="935038" fontAlgn="base">
              <a:spcBef>
                <a:spcPct val="0"/>
              </a:spcBef>
              <a:spcAft>
                <a:spcPct val="0"/>
              </a:spcAft>
              <a:buFont typeface="Arial" pitchFamily="34" charset="0"/>
              <a:buNone/>
              <a:defRPr/>
            </a:pPr>
            <a:r>
              <a:rPr lang="en-US" sz="800" noProof="1">
                <a:solidFill>
                  <a:srgbClr val="FFFFFF"/>
                </a:solidFill>
                <a:latin typeface="Heiti SC Light"/>
                <a:ea typeface="Heiti SC Light"/>
                <a:cs typeface="Heiti SC Light"/>
              </a:rPr>
              <a:t>Color: The </a:t>
            </a:r>
            <a:r>
              <a:rPr lang="en-US" altLang="zh-CN" sz="800" noProof="1">
                <a:solidFill>
                  <a:srgbClr val="FFFFFF"/>
                </a:solidFill>
                <a:latin typeface="Heiti SC Light"/>
                <a:ea typeface="Heiti SC Light"/>
                <a:cs typeface="Heiti SC Light"/>
              </a:rPr>
              <a:t>ZTE green</a:t>
            </a:r>
            <a:endParaRPr lang="en-US" altLang="ja-JP" sz="800" noProof="1">
              <a:solidFill>
                <a:srgbClr val="FFFFFF"/>
              </a:solidFill>
              <a:latin typeface="Heiti SC Light"/>
              <a:ea typeface="Heiti SC Light"/>
              <a:cs typeface="Heiti SC Light"/>
            </a:endParaRPr>
          </a:p>
        </p:txBody>
      </p:sp>
      <p:grpSp>
        <p:nvGrpSpPr>
          <p:cNvPr id="2" name="组 5"/>
          <p:cNvGrpSpPr>
            <a:grpSpLocks/>
          </p:cNvGrpSpPr>
          <p:nvPr/>
        </p:nvGrpSpPr>
        <p:grpSpPr bwMode="auto">
          <a:xfrm>
            <a:off x="9364664" y="5135034"/>
            <a:ext cx="1392237" cy="1318684"/>
            <a:chOff x="9286278" y="1725515"/>
            <a:chExt cx="1392554" cy="989008"/>
          </a:xfrm>
        </p:grpSpPr>
        <p:grpSp>
          <p:nvGrpSpPr>
            <p:cNvPr id="3" name="组 6"/>
            <p:cNvGrpSpPr>
              <a:grpSpLocks/>
            </p:cNvGrpSpPr>
            <p:nvPr/>
          </p:nvGrpSpPr>
          <p:grpSpPr bwMode="auto">
            <a:xfrm>
              <a:off x="9286278" y="1725515"/>
              <a:ext cx="935250" cy="253999"/>
              <a:chOff x="9286278" y="1725515"/>
              <a:chExt cx="935250" cy="253999"/>
            </a:xfrm>
          </p:grpSpPr>
          <p:sp>
            <p:nvSpPr>
              <p:cNvPr id="15"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buFont typeface="Arial" pitchFamily="34" charset="0"/>
                  <a:buNone/>
                  <a:defRPr/>
                </a:pPr>
                <a:endParaRPr kumimoji="1" lang="zh-CN" altLang="en-US" sz="1800">
                  <a:solidFill>
                    <a:srgbClr val="FFFFFF"/>
                  </a:solidFill>
                </a:endParaRPr>
              </a:p>
            </p:txBody>
          </p:sp>
          <p:sp>
            <p:nvSpPr>
              <p:cNvPr id="16" name="文本框 19"/>
              <p:cNvSpPr txBox="1">
                <a:spLocks noChangeArrowheads="1"/>
              </p:cNvSpPr>
              <p:nvPr/>
            </p:nvSpPr>
            <p:spPr bwMode="auto">
              <a:xfrm>
                <a:off x="9503815" y="1757265"/>
                <a:ext cx="717713" cy="150041"/>
              </a:xfrm>
              <a:prstGeom prst="rect">
                <a:avLst/>
              </a:prstGeom>
              <a:noFill/>
              <a:ln w="9525">
                <a:noFill/>
                <a:miter lim="800000"/>
                <a:headEnd/>
                <a:tailEnd/>
              </a:ln>
            </p:spPr>
            <p:txBody>
              <a:bodyPr>
                <a:spAutoFit/>
              </a:bodyPr>
              <a:lstStyle/>
              <a:p>
                <a:pPr defTabSz="457200" fontAlgn="base">
                  <a:spcBef>
                    <a:spcPct val="0"/>
                  </a:spcBef>
                  <a:spcAft>
                    <a:spcPct val="0"/>
                  </a:spcAft>
                  <a:buFont typeface="Arial" pitchFamily="34" charset="0"/>
                  <a:buNone/>
                  <a:defRPr/>
                </a:pPr>
                <a:r>
                  <a:rPr kumimoji="1" lang="en-US" altLang="zh-CN" sz="700" i="1">
                    <a:solidFill>
                      <a:srgbClr val="FFFFFF"/>
                    </a:solidFill>
                    <a:latin typeface="Times" pitchFamily="18" charset="0"/>
                    <a:ea typeface="宋体" pitchFamily="2" charset="-122"/>
                    <a:cs typeface="Times" pitchFamily="18" charset="0"/>
                  </a:rPr>
                  <a:t>G143, B212</a:t>
                </a:r>
                <a:endParaRPr kumimoji="1" lang="zh-CN" altLang="en-US" sz="700" i="1">
                  <a:solidFill>
                    <a:srgbClr val="FFFFFF"/>
                  </a:solidFill>
                  <a:latin typeface="Times" pitchFamily="18" charset="0"/>
                  <a:ea typeface="宋体" pitchFamily="2" charset="-122"/>
                  <a:cs typeface="Times" pitchFamily="18" charset="0"/>
                </a:endParaRPr>
              </a:p>
            </p:txBody>
          </p:sp>
        </p:grpSp>
        <p:grpSp>
          <p:nvGrpSpPr>
            <p:cNvPr id="4" name="组 9"/>
            <p:cNvGrpSpPr>
              <a:grpSpLocks/>
            </p:cNvGrpSpPr>
            <p:nvPr/>
          </p:nvGrpSpPr>
          <p:grpSpPr bwMode="auto">
            <a:xfrm>
              <a:off x="9286278" y="2098576"/>
              <a:ext cx="1198835" cy="253999"/>
              <a:chOff x="9286278" y="2098576"/>
              <a:chExt cx="1198835" cy="253999"/>
            </a:xfrm>
          </p:grpSpPr>
          <p:sp>
            <p:nvSpPr>
              <p:cNvPr id="12" name="矩形 14"/>
              <p:cNvSpPr/>
              <p:nvPr/>
            </p:nvSpPr>
            <p:spPr>
              <a:xfrm>
                <a:off x="9286278" y="2098576"/>
                <a:ext cx="254058" cy="25399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buFont typeface="Arial" pitchFamily="34" charset="0"/>
                  <a:buNone/>
                  <a:defRPr/>
                </a:pPr>
                <a:endParaRPr kumimoji="1" lang="zh-CN" altLang="en-US" sz="1800">
                  <a:solidFill>
                    <a:srgbClr val="FFFFFF"/>
                  </a:solidFill>
                </a:endParaRPr>
              </a:p>
            </p:txBody>
          </p:sp>
          <p:sp>
            <p:nvSpPr>
              <p:cNvPr id="13" name="文本框 15"/>
              <p:cNvSpPr txBox="1">
                <a:spLocks noChangeArrowheads="1"/>
              </p:cNvSpPr>
              <p:nvPr/>
            </p:nvSpPr>
            <p:spPr bwMode="auto">
              <a:xfrm>
                <a:off x="9503815" y="2130326"/>
                <a:ext cx="981298" cy="150041"/>
              </a:xfrm>
              <a:prstGeom prst="rect">
                <a:avLst/>
              </a:prstGeom>
              <a:noFill/>
              <a:ln w="9525">
                <a:noFill/>
                <a:miter lim="800000"/>
                <a:headEnd/>
                <a:tailEnd/>
              </a:ln>
            </p:spPr>
            <p:txBody>
              <a:bodyPr>
                <a:spAutoFit/>
              </a:bodyPr>
              <a:lstStyle/>
              <a:p>
                <a:pPr defTabSz="457200" fontAlgn="base">
                  <a:spcBef>
                    <a:spcPct val="0"/>
                  </a:spcBef>
                  <a:spcAft>
                    <a:spcPct val="0"/>
                  </a:spcAft>
                  <a:buFont typeface="Arial" pitchFamily="34" charset="0"/>
                  <a:buNone/>
                  <a:defRPr/>
                </a:pPr>
                <a:r>
                  <a:rPr kumimoji="1" lang="en-US" altLang="zh-CN" sz="700" i="1">
                    <a:solidFill>
                      <a:srgbClr val="FFFFFF"/>
                    </a:solidFill>
                    <a:latin typeface="Times" pitchFamily="18" charset="0"/>
                    <a:ea typeface="宋体" pitchFamily="2" charset="-122"/>
                    <a:cs typeface="Times" pitchFamily="18" charset="0"/>
                  </a:rPr>
                  <a:t>R140,G198, B62</a:t>
                </a:r>
                <a:endParaRPr kumimoji="1" lang="zh-CN" altLang="en-US" sz="700" i="1">
                  <a:solidFill>
                    <a:srgbClr val="FFFFFF"/>
                  </a:solidFill>
                  <a:latin typeface="Times" pitchFamily="18" charset="0"/>
                  <a:ea typeface="宋体" pitchFamily="2" charset="-122"/>
                  <a:cs typeface="Times" pitchFamily="18" charset="0"/>
                </a:endParaRPr>
              </a:p>
            </p:txBody>
          </p:sp>
        </p:grpSp>
        <p:sp>
          <p:nvSpPr>
            <p:cNvPr id="10"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buFont typeface="Arial" pitchFamily="34" charset="0"/>
                <a:buNone/>
                <a:defRPr/>
              </a:pPr>
              <a:endParaRPr kumimoji="1" lang="zh-CN" altLang="en-US" sz="1800">
                <a:solidFill>
                  <a:srgbClr val="FFFFFF"/>
                </a:solidFill>
              </a:endParaRPr>
            </a:p>
          </p:txBody>
        </p:sp>
        <p:sp>
          <p:nvSpPr>
            <p:cNvPr id="11" name="文本框 12"/>
            <p:cNvSpPr txBox="1">
              <a:spLocks noChangeArrowheads="1"/>
            </p:cNvSpPr>
            <p:nvPr/>
          </p:nvSpPr>
          <p:spPr bwMode="auto">
            <a:xfrm>
              <a:off x="9503815" y="2490686"/>
              <a:ext cx="1175017" cy="150040"/>
            </a:xfrm>
            <a:prstGeom prst="rect">
              <a:avLst/>
            </a:prstGeom>
            <a:noFill/>
            <a:ln w="9525">
              <a:noFill/>
              <a:miter lim="800000"/>
              <a:headEnd/>
              <a:tailEnd/>
            </a:ln>
          </p:spPr>
          <p:txBody>
            <a:bodyPr>
              <a:spAutoFit/>
            </a:bodyPr>
            <a:lstStyle/>
            <a:p>
              <a:pPr defTabSz="457200" fontAlgn="base">
                <a:spcBef>
                  <a:spcPct val="0"/>
                </a:spcBef>
                <a:spcAft>
                  <a:spcPct val="0"/>
                </a:spcAft>
                <a:buFont typeface="Arial" pitchFamily="34" charset="0"/>
                <a:buNone/>
                <a:defRPr/>
              </a:pPr>
              <a:r>
                <a:rPr kumimoji="1" lang="en-US" altLang="zh-CN" sz="700" i="1">
                  <a:solidFill>
                    <a:srgbClr val="FFFFFF"/>
                  </a:solidFill>
                  <a:latin typeface="Times" pitchFamily="18" charset="0"/>
                  <a:ea typeface="宋体" pitchFamily="2" charset="-122"/>
                  <a:cs typeface="Times" pitchFamily="18" charset="0"/>
                </a:rPr>
                <a:t>R90,G203, B245</a:t>
              </a:r>
              <a:endParaRPr kumimoji="1" lang="zh-CN" altLang="en-US" sz="700" i="1">
                <a:solidFill>
                  <a:srgbClr val="FFFFFF"/>
                </a:solidFill>
                <a:latin typeface="Times" pitchFamily="18" charset="0"/>
                <a:ea typeface="宋体" pitchFamily="2" charset="-122"/>
                <a:cs typeface="Times" pitchFamily="18" charset="0"/>
              </a:endParaRPr>
            </a:p>
          </p:txBody>
        </p:sp>
      </p:grpSp>
      <p:pic>
        <p:nvPicPr>
          <p:cNvPr id="17" name="Picture 15" descr="ZTE_ppt_design_0202-06.jpg"/>
          <p:cNvPicPr>
            <a:picLocks noChangeAspect="1"/>
          </p:cNvPicPr>
          <p:nvPr/>
        </p:nvPicPr>
        <p:blipFill>
          <a:blip r:embed="rId2" cstate="print"/>
          <a:srcRect/>
          <a:stretch>
            <a:fillRect/>
          </a:stretch>
        </p:blipFill>
        <p:spPr bwMode="auto">
          <a:xfrm>
            <a:off x="0" y="6373284"/>
            <a:ext cx="9144000" cy="516467"/>
          </a:xfrm>
          <a:prstGeom prst="rect">
            <a:avLst/>
          </a:prstGeom>
          <a:noFill/>
          <a:ln w="9525">
            <a:noFill/>
            <a:miter lim="800000"/>
            <a:headEnd/>
            <a:tailEnd/>
          </a:ln>
        </p:spPr>
      </p:pic>
      <p:sp>
        <p:nvSpPr>
          <p:cNvPr id="18" name="TextBox 16"/>
          <p:cNvSpPr txBox="1">
            <a:spLocks noChangeArrowheads="1"/>
          </p:cNvSpPr>
          <p:nvPr/>
        </p:nvSpPr>
        <p:spPr bwMode="auto">
          <a:xfrm>
            <a:off x="4271963" y="6553201"/>
            <a:ext cx="2190750" cy="226484"/>
          </a:xfrm>
          <a:prstGeom prst="rect">
            <a:avLst/>
          </a:prstGeom>
          <a:noFill/>
          <a:ln w="9525">
            <a:noFill/>
            <a:miter lim="800000"/>
            <a:headEnd/>
            <a:tailEnd/>
          </a:ln>
        </p:spPr>
        <p:txBody>
          <a:bodyPr lIns="0" tIns="0" rIns="0" bIns="0"/>
          <a:lstStyle/>
          <a:p>
            <a:pPr defTabSz="457200" fontAlgn="base">
              <a:spcBef>
                <a:spcPct val="0"/>
              </a:spcBef>
              <a:spcAft>
                <a:spcPct val="0"/>
              </a:spcAft>
              <a:buFont typeface="Arial" pitchFamily="34" charset="0"/>
              <a:buNone/>
              <a:defRPr/>
            </a:pPr>
            <a:r>
              <a:rPr kumimoji="1" lang="en-US" sz="600">
                <a:solidFill>
                  <a:srgbClr val="7F7F7F"/>
                </a:solidFill>
                <a:latin typeface="Arial" pitchFamily="34" charset="0"/>
                <a:ea typeface="宋体" pitchFamily="2" charset="-122"/>
                <a:cs typeface="Arial" pitchFamily="34" charset="0"/>
              </a:rPr>
              <a:t>© ZTE Corporation. All rights reserved</a:t>
            </a:r>
          </a:p>
        </p:txBody>
      </p:sp>
      <p:sp>
        <p:nvSpPr>
          <p:cNvPr id="19" name="Slide Number Placeholder 5"/>
          <p:cNvSpPr>
            <a:spLocks noGrp="1"/>
          </p:cNvSpPr>
          <p:nvPr/>
        </p:nvSpPr>
        <p:spPr bwMode="auto">
          <a:xfrm>
            <a:off x="238125" y="6466418"/>
            <a:ext cx="419100" cy="486833"/>
          </a:xfrm>
          <a:prstGeom prst="rect">
            <a:avLst/>
          </a:prstGeom>
          <a:noFill/>
          <a:ln w="9525">
            <a:noFill/>
            <a:miter lim="800000"/>
            <a:headEnd/>
            <a:tailEnd/>
          </a:ln>
        </p:spPr>
        <p:txBody>
          <a:bodyPr anchor="ctr"/>
          <a:lstStyle/>
          <a:p>
            <a:pPr defTabSz="457200" fontAlgn="base">
              <a:spcBef>
                <a:spcPct val="0"/>
              </a:spcBef>
              <a:spcAft>
                <a:spcPct val="0"/>
              </a:spcAft>
              <a:buFont typeface="Arial" pitchFamily="34" charset="0"/>
              <a:buNone/>
              <a:defRPr/>
            </a:pPr>
            <a:fld id="{9DF8127F-4503-4167-BFE8-EBB834271FC6}" type="slidenum">
              <a:rPr lang="en-US" sz="800">
                <a:solidFill>
                  <a:srgbClr val="404040"/>
                </a:solidFill>
                <a:latin typeface="微软雅黑" pitchFamily="34" charset="-122"/>
                <a:cs typeface="Arial" pitchFamily="34" charset="0"/>
              </a:rPr>
              <a:pPr defTabSz="457200" fontAlgn="base">
                <a:spcBef>
                  <a:spcPct val="0"/>
                </a:spcBef>
                <a:spcAft>
                  <a:spcPct val="0"/>
                </a:spcAft>
                <a:buFont typeface="Arial" pitchFamily="34" charset="0"/>
                <a:buNone/>
                <a:defRPr/>
              </a:pPr>
              <a:t>‹#›</a:t>
            </a:fld>
            <a:endParaRPr lang="en-US" sz="800">
              <a:solidFill>
                <a:srgbClr val="404040"/>
              </a:solidFill>
              <a:latin typeface="微软雅黑" pitchFamily="34" charset="-122"/>
              <a:cs typeface="Arial" pitchFamily="34" charset="0"/>
            </a:endParaRPr>
          </a:p>
        </p:txBody>
      </p:sp>
      <p:sp>
        <p:nvSpPr>
          <p:cNvPr id="9" name="文本占位符 2"/>
          <p:cNvSpPr>
            <a:spLocks noGrp="1"/>
          </p:cNvSpPr>
          <p:nvPr>
            <p:ph idx="1"/>
          </p:nvPr>
        </p:nvSpPr>
        <p:spPr>
          <a:xfrm>
            <a:off x="336138" y="1693436"/>
            <a:ext cx="5041494" cy="4462505"/>
          </a:xfrm>
          <a:prstGeom prst="rect">
            <a:avLst/>
          </a:prstGeom>
        </p:spPr>
        <p:txBody>
          <a:bodyPr rtlCol="0">
            <a:noAutofit/>
          </a:bodyPr>
          <a:lstStyle>
            <a:lvl1pPr marL="0" marR="0" indent="0" algn="l" defTabSz="457200" rtl="0" eaLnBrk="1" fontAlgn="auto" latinLnBrk="0" hangingPunct="1">
              <a:lnSpc>
                <a:spcPct val="120000"/>
              </a:lnSpc>
              <a:spcBef>
                <a:spcPct val="0"/>
              </a:spcBef>
              <a:spcAft>
                <a:spcPts val="0"/>
              </a:spcAft>
              <a:buClrTx/>
              <a:buSzTx/>
              <a:buFont typeface="Arial"/>
              <a:buNone/>
              <a:tabLst/>
              <a:defRPr kumimoji="1" lang="zh-CN" altLang="en-US" sz="1800" dirty="0" smtClean="0">
                <a:solidFill>
                  <a:srgbClr val="404040"/>
                </a:solidFill>
              </a:defRPr>
            </a:lvl1pPr>
            <a:lvl2pPr>
              <a:defRPr kumimoji="1" lang="zh-CN" altLang="en-US" sz="1400" b="0" i="0" kern="1200" dirty="0" smtClean="0">
                <a:solidFill>
                  <a:srgbClr val="404040"/>
                </a:solidFill>
                <a:latin typeface="+mn-lt"/>
                <a:ea typeface="微软雅黑"/>
                <a:cs typeface="+mn-cs"/>
              </a:defRPr>
            </a:lvl2pPr>
          </a:lstStyle>
          <a:p>
            <a:pPr lvl="0"/>
            <a:r>
              <a:rPr lang="zh-CN" altLang="en-US" smtClean="0"/>
              <a:t>单击此处编辑母版文本样式</a:t>
            </a:r>
          </a:p>
        </p:txBody>
      </p:sp>
      <p:sp>
        <p:nvSpPr>
          <p:cNvPr id="14" name="标题 13"/>
          <p:cNvSpPr>
            <a:spLocks noGrp="1"/>
          </p:cNvSpPr>
          <p:nvPr>
            <p:ph type="title"/>
          </p:nvPr>
        </p:nvSpPr>
        <p:spPr>
          <a:xfrm>
            <a:off x="336137" y="548176"/>
            <a:ext cx="8513762" cy="964969"/>
          </a:xfrm>
        </p:spPr>
        <p:txBody>
          <a:bodyPr rtlCol="0">
            <a:noAutofit/>
          </a:bodyPr>
          <a:lstStyle>
            <a:lvl1pPr>
              <a:defRPr lang="zh-CN" altLang="en-US" dirty="0">
                <a:solidFill>
                  <a:srgbClr val="008FD4"/>
                </a:solidFill>
              </a:defRPr>
            </a:lvl1pPr>
          </a:lstStyle>
          <a:p>
            <a:pPr lvl="0"/>
            <a:r>
              <a:rPr lang="zh-CN" altLang="en-US" smtClean="0"/>
              <a:t>单击此处编辑母版标题样式</a:t>
            </a:r>
            <a:endParaRPr lang="zh-CN" altLang="en-US" dirty="0"/>
          </a:p>
        </p:txBody>
      </p:sp>
      <p:sp>
        <p:nvSpPr>
          <p:cNvPr id="24" name="文本占位符 2"/>
          <p:cNvSpPr>
            <a:spLocks noGrp="1"/>
          </p:cNvSpPr>
          <p:nvPr>
            <p:ph idx="10"/>
          </p:nvPr>
        </p:nvSpPr>
        <p:spPr>
          <a:xfrm>
            <a:off x="5678399" y="1693436"/>
            <a:ext cx="3171501" cy="4462505"/>
          </a:xfrm>
          <a:prstGeom prst="rect">
            <a:avLst/>
          </a:prstGeom>
        </p:spPr>
        <p:txBody>
          <a:bodyPr rtlCol="0">
            <a:noAutofit/>
          </a:bodyPr>
          <a:lstStyle>
            <a:lvl1pPr marL="0" marR="0" indent="0" algn="l" defTabSz="457200" rtl="0" eaLnBrk="1" fontAlgn="auto" latinLnBrk="0" hangingPunct="1">
              <a:lnSpc>
                <a:spcPct val="120000"/>
              </a:lnSpc>
              <a:spcBef>
                <a:spcPct val="0"/>
              </a:spcBef>
              <a:spcAft>
                <a:spcPts val="0"/>
              </a:spcAft>
              <a:buClrTx/>
              <a:buSzTx/>
              <a:buFont typeface="Arial"/>
              <a:buNone/>
              <a:tabLst/>
              <a:defRPr kumimoji="1" lang="zh-CN" altLang="en-US" sz="1800">
                <a:solidFill>
                  <a:srgbClr val="404040"/>
                </a:solidFill>
              </a:defRPr>
            </a:lvl1pPr>
            <a:lvl2pPr>
              <a:defRPr kumimoji="1" lang="zh-CN" altLang="en-US" sz="1400" b="0" i="0" kern="1200" dirty="0" smtClean="0">
                <a:solidFill>
                  <a:srgbClr val="404040"/>
                </a:solidFill>
                <a:latin typeface="+mn-lt"/>
                <a:ea typeface="微软雅黑"/>
                <a:cs typeface="+mn-cs"/>
              </a:defRPr>
            </a:lvl2pPr>
          </a:lstStyle>
          <a:p>
            <a:pPr lvl="0"/>
            <a:r>
              <a:rPr lang="zh-CN" altLang="en-US" smtClean="0"/>
              <a:t>单击此处编辑母版文本样式</a:t>
            </a:r>
          </a:p>
        </p:txBody>
      </p:sp>
    </p:spTree>
    <p:extLst>
      <p:ext uri="{BB962C8B-B14F-4D97-AF65-F5344CB8AC3E}">
        <p14:creationId xmlns:p14="http://schemas.microsoft.com/office/powerpoint/2010/main" val="501789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幻灯片编号占位符 1"/>
          <p:cNvSpPr>
            <a:spLocks noGrp="1"/>
          </p:cNvSpPr>
          <p:nvPr>
            <p:ph type="sldNum" sz="quarter" idx="10"/>
          </p:nvPr>
        </p:nvSpPr>
        <p:spPr>
          <a:xfrm>
            <a:off x="8380226" y="6500450"/>
            <a:ext cx="763775" cy="365125"/>
          </a:xfrm>
          <a:prstGeom prst="rect">
            <a:avLst/>
          </a:prstGeom>
        </p:spPr>
        <p:txBody>
          <a:bodyPr/>
          <a:lstStyle/>
          <a:p>
            <a:pPr algn="ctr" defTabSz="457200" fontAlgn="base">
              <a:spcBef>
                <a:spcPct val="0"/>
              </a:spcBef>
              <a:spcAft>
                <a:spcPct val="0"/>
              </a:spcAft>
            </a:pPr>
            <a:fld id="{C1B65B15-32B3-482A-9ADF-F2EA24D4B7E8}" type="slidenum">
              <a:rPr lang="zh-CN" altLang="en-US" smtClean="0">
                <a:solidFill>
                  <a:srgbClr val="008ED3"/>
                </a:solidFill>
                <a:ea typeface="宋体" pitchFamily="2" charset="-122"/>
                <a:cs typeface="Arial" pitchFamily="34" charset="0"/>
              </a:rPr>
              <a:pPr algn="ctr" defTabSz="457200" fontAlgn="base">
                <a:spcBef>
                  <a:spcPct val="0"/>
                </a:spcBef>
                <a:spcAft>
                  <a:spcPct val="0"/>
                </a:spcAft>
              </a:pPr>
              <a:t>‹#›</a:t>
            </a:fld>
            <a:endParaRPr lang="zh-CN" altLang="en-US" dirty="0">
              <a:solidFill>
                <a:srgbClr val="008ED3"/>
              </a:solidFill>
              <a:ea typeface="宋体" pitchFamily="2" charset="-122"/>
              <a:cs typeface="Arial" pitchFamily="34" charset="0"/>
            </a:endParaRPr>
          </a:p>
        </p:txBody>
      </p:sp>
    </p:spTree>
    <p:extLst>
      <p:ext uri="{BB962C8B-B14F-4D97-AF65-F5344CB8AC3E}">
        <p14:creationId xmlns:p14="http://schemas.microsoft.com/office/powerpoint/2010/main" val="28582381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tatement Slide - JB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04530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内容">
    <p:spTree>
      <p:nvGrpSpPr>
        <p:cNvPr id="1" name=""/>
        <p:cNvGrpSpPr/>
        <p:nvPr/>
      </p:nvGrpSpPr>
      <p:grpSpPr>
        <a:xfrm>
          <a:off x="0" y="0"/>
          <a:ext cx="0" cy="0"/>
          <a:chOff x="0" y="0"/>
          <a:chExt cx="0" cy="0"/>
        </a:xfrm>
      </p:grpSpPr>
      <p:pic>
        <p:nvPicPr>
          <p:cNvPr id="20" name="Picture 2" descr="ZTE-PPT-16x9-03"/>
          <p:cNvPicPr>
            <a:picLocks noChangeAspect="1" noChangeArrowheads="1"/>
          </p:cNvPicPr>
          <p:nvPr userDrawn="1"/>
        </p:nvPicPr>
        <p:blipFill>
          <a:blip r:embed="rId2" cstate="print"/>
          <a:srcRect/>
          <a:stretch>
            <a:fillRect/>
          </a:stretch>
        </p:blipFill>
        <p:spPr bwMode="auto">
          <a:xfrm>
            <a:off x="-4763" y="1716089"/>
            <a:ext cx="9144001" cy="5143500"/>
          </a:xfrm>
          <a:prstGeom prst="rect">
            <a:avLst/>
          </a:prstGeom>
          <a:noFill/>
          <a:ln w="9525">
            <a:noFill/>
            <a:miter lim="800000"/>
            <a:headEnd/>
            <a:tailEnd/>
          </a:ln>
        </p:spPr>
      </p:pic>
      <p:sp>
        <p:nvSpPr>
          <p:cNvPr id="4" name="Rectangle 8"/>
          <p:cNvSpPr>
            <a:spLocks noChangeArrowheads="1"/>
          </p:cNvSpPr>
          <p:nvPr/>
        </p:nvSpPr>
        <p:spPr bwMode="auto">
          <a:xfrm>
            <a:off x="9236075" y="3834650"/>
            <a:ext cx="1360488" cy="1248525"/>
          </a:xfrm>
          <a:prstGeom prst="rect">
            <a:avLst/>
          </a:prstGeom>
          <a:noFill/>
          <a:ln w="9525">
            <a:noFill/>
            <a:miter lim="800000"/>
            <a:headEnd/>
            <a:tailEnd/>
          </a:ln>
        </p:spPr>
        <p:txBody>
          <a:bodyPr lIns="93442" tIns="46725" rIns="93442" bIns="46725" anchor="b" anchorCtr="1">
            <a:spAutoFit/>
          </a:bodyPr>
          <a:lstStyle/>
          <a:p>
            <a:pPr defTabSz="935038" fontAlgn="base">
              <a:spcBef>
                <a:spcPct val="0"/>
              </a:spcBef>
              <a:spcAft>
                <a:spcPct val="0"/>
              </a:spcAft>
              <a:defRPr/>
            </a:pPr>
            <a:r>
              <a:rPr lang="en-US" sz="900" noProof="1">
                <a:solidFill>
                  <a:prstClr val="white"/>
                </a:solidFill>
                <a:latin typeface="Heiti SC Light"/>
                <a:ea typeface="Heiti SC Light"/>
                <a:cs typeface="Heiti SC Light"/>
              </a:rPr>
              <a:t>T</a:t>
            </a:r>
            <a:r>
              <a:rPr lang="en-US" altLang="zh-CN" sz="900" noProof="1">
                <a:solidFill>
                  <a:prstClr val="white"/>
                </a:solidFill>
                <a:latin typeface="Heiti SC Light"/>
                <a:ea typeface="Heiti SC Light"/>
                <a:cs typeface="Heiti SC Light"/>
              </a:rPr>
              <a:t>itle:</a:t>
            </a:r>
            <a:endParaRPr lang="en-US" altLang="ja-JP" sz="900" noProof="1">
              <a:solidFill>
                <a:prstClr val="white"/>
              </a:solidFill>
              <a:latin typeface="Heiti SC Light"/>
              <a:ea typeface="Heiti SC Light"/>
              <a:cs typeface="Heiti SC Light"/>
            </a:endParaRPr>
          </a:p>
          <a:p>
            <a:pPr defTabSz="935038" fontAlgn="base">
              <a:spcBef>
                <a:spcPct val="0"/>
              </a:spcBef>
              <a:spcAft>
                <a:spcPct val="0"/>
              </a:spcAft>
              <a:defRPr/>
            </a:pPr>
            <a:r>
              <a:rPr lang="en-US" altLang="zh-CN" sz="800" noProof="1">
                <a:solidFill>
                  <a:prstClr val="white"/>
                </a:solidFill>
                <a:latin typeface="Heiti SC Light"/>
                <a:ea typeface="Heiti SC Light"/>
                <a:cs typeface="Heiti SC Light"/>
              </a:rPr>
              <a:t>Type</a:t>
            </a:r>
            <a:r>
              <a:rPr lang="en-US" altLang="ja-JP" sz="800" noProof="1">
                <a:solidFill>
                  <a:prstClr val="white"/>
                </a:solidFill>
                <a:latin typeface="Heiti SC Light"/>
                <a:ea typeface="Heiti SC Light"/>
                <a:cs typeface="Heiti SC Light"/>
              </a:rPr>
              <a:t>: </a:t>
            </a:r>
            <a:r>
              <a:rPr lang="zh-CN" altLang="en-US" sz="800" noProof="1">
                <a:solidFill>
                  <a:prstClr val="white"/>
                </a:solidFill>
                <a:latin typeface="Heiti SC Light"/>
                <a:ea typeface="Heiti SC Light"/>
                <a:cs typeface="Heiti SC Light"/>
              </a:rPr>
              <a:t>微软雅黑</a:t>
            </a:r>
            <a:endParaRPr lang="zh-CN" altLang="zh-CN" sz="800" noProof="1">
              <a:solidFill>
                <a:prstClr val="white"/>
              </a:solidFill>
              <a:latin typeface="Heiti SC Light"/>
              <a:ea typeface="Heiti SC Light"/>
              <a:cs typeface="Heiti SC Light"/>
            </a:endParaRPr>
          </a:p>
          <a:p>
            <a:pPr defTabSz="935038" fontAlgn="base">
              <a:spcBef>
                <a:spcPct val="0"/>
              </a:spcBef>
              <a:spcAft>
                <a:spcPct val="0"/>
              </a:spcAft>
              <a:defRPr/>
            </a:pPr>
            <a:r>
              <a:rPr lang="en-US" sz="800" noProof="1">
                <a:solidFill>
                  <a:prstClr val="white"/>
                </a:solidFill>
                <a:latin typeface="Heiti SC Light"/>
                <a:ea typeface="Heiti SC Light"/>
                <a:cs typeface="Heiti SC Light"/>
              </a:rPr>
              <a:t>S</a:t>
            </a:r>
            <a:r>
              <a:rPr lang="en-US" altLang="zh-CN" sz="800" noProof="1">
                <a:solidFill>
                  <a:prstClr val="white"/>
                </a:solidFill>
                <a:latin typeface="Heiti SC Light"/>
                <a:ea typeface="Heiti SC Light"/>
                <a:cs typeface="Heiti SC Light"/>
              </a:rPr>
              <a:t>ize</a:t>
            </a:r>
            <a:r>
              <a:rPr lang="en-US" sz="800" noProof="1">
                <a:solidFill>
                  <a:prstClr val="white"/>
                </a:solidFill>
                <a:latin typeface="Heiti SC Light"/>
                <a:ea typeface="Heiti SC Light"/>
                <a:cs typeface="Heiti SC Light"/>
              </a:rPr>
              <a:t>：</a:t>
            </a:r>
            <a:r>
              <a:rPr lang="en-US" altLang="ja-JP" sz="800" noProof="1">
                <a:solidFill>
                  <a:prstClr val="white"/>
                </a:solidFill>
                <a:latin typeface="Heiti SC Light"/>
                <a:ea typeface="Heiti SC Light"/>
                <a:cs typeface="Heiti SC Light"/>
              </a:rPr>
              <a:t>24-</a:t>
            </a:r>
            <a:r>
              <a:rPr lang="en-US" altLang="zh-CN" sz="800" noProof="1">
                <a:solidFill>
                  <a:prstClr val="white"/>
                </a:solidFill>
                <a:latin typeface="Heiti SC Light"/>
                <a:ea typeface="Heiti SC Light"/>
                <a:cs typeface="Heiti SC Light"/>
              </a:rPr>
              <a:t>pt</a:t>
            </a:r>
            <a:endParaRPr lang="en-US" altLang="ja-JP" sz="800" noProof="1">
              <a:solidFill>
                <a:prstClr val="white"/>
              </a:solidFill>
              <a:latin typeface="Heiti SC Light"/>
              <a:ea typeface="Heiti SC Light"/>
              <a:cs typeface="Heiti SC Light"/>
            </a:endParaRPr>
          </a:p>
          <a:p>
            <a:pPr defTabSz="935038" fontAlgn="base">
              <a:spcBef>
                <a:spcPct val="0"/>
              </a:spcBef>
              <a:spcAft>
                <a:spcPct val="0"/>
              </a:spcAft>
              <a:defRPr/>
            </a:pPr>
            <a:r>
              <a:rPr lang="en-US" sz="800" noProof="1">
                <a:solidFill>
                  <a:prstClr val="white"/>
                </a:solidFill>
                <a:latin typeface="Heiti SC Light"/>
                <a:ea typeface="Heiti SC Light"/>
                <a:cs typeface="Heiti SC Light"/>
              </a:rPr>
              <a:t>C</a:t>
            </a:r>
            <a:r>
              <a:rPr lang="en-US" altLang="zh-CN" sz="800" noProof="1">
                <a:solidFill>
                  <a:prstClr val="white"/>
                </a:solidFill>
                <a:latin typeface="Heiti SC Light"/>
                <a:ea typeface="Heiti SC Light"/>
                <a:cs typeface="Heiti SC Light"/>
              </a:rPr>
              <a:t>olor</a:t>
            </a:r>
            <a:r>
              <a:rPr lang="en-US" sz="800" noProof="1">
                <a:solidFill>
                  <a:prstClr val="white"/>
                </a:solidFill>
                <a:latin typeface="Heiti SC Light"/>
                <a:ea typeface="Heiti SC Light"/>
                <a:cs typeface="Heiti SC Light"/>
              </a:rPr>
              <a:t>：T</a:t>
            </a:r>
            <a:r>
              <a:rPr lang="en-US" altLang="zh-CN" sz="800" noProof="1">
                <a:solidFill>
                  <a:prstClr val="white"/>
                </a:solidFill>
                <a:latin typeface="Heiti SC Light"/>
                <a:ea typeface="Heiti SC Light"/>
                <a:cs typeface="Heiti SC Light"/>
              </a:rPr>
              <a:t>he ZTE blue</a:t>
            </a:r>
            <a:r>
              <a:rPr lang="en-US" altLang="ja-JP" sz="800" noProof="1">
                <a:solidFill>
                  <a:prstClr val="white"/>
                </a:solidFill>
                <a:latin typeface="Heiti SC Light"/>
                <a:ea typeface="Heiti SC Light"/>
                <a:cs typeface="Heiti SC Light"/>
              </a:rPr>
              <a:t> </a:t>
            </a:r>
          </a:p>
          <a:p>
            <a:pPr defTabSz="935038" fontAlgn="base">
              <a:spcBef>
                <a:spcPct val="0"/>
              </a:spcBef>
              <a:spcAft>
                <a:spcPct val="0"/>
              </a:spcAft>
              <a:defRPr/>
            </a:pPr>
            <a:endParaRPr lang="en-US" altLang="zh-CN" sz="900" noProof="1">
              <a:solidFill>
                <a:prstClr val="white"/>
              </a:solidFill>
              <a:latin typeface="Heiti SC Light"/>
              <a:ea typeface="Heiti SC Light"/>
              <a:cs typeface="Heiti SC Light"/>
            </a:endParaRPr>
          </a:p>
          <a:p>
            <a:pPr defTabSz="935038" fontAlgn="base">
              <a:spcBef>
                <a:spcPct val="0"/>
              </a:spcBef>
              <a:spcAft>
                <a:spcPct val="0"/>
              </a:spcAft>
              <a:defRPr/>
            </a:pPr>
            <a:r>
              <a:rPr lang="en-US" altLang="zh-CN" sz="900" noProof="1">
                <a:solidFill>
                  <a:prstClr val="white"/>
                </a:solidFill>
                <a:latin typeface="Heiti SC Light"/>
                <a:ea typeface="Heiti SC Light"/>
                <a:cs typeface="Heiti SC Light"/>
              </a:rPr>
              <a:t>Subtitle:</a:t>
            </a:r>
            <a:endParaRPr lang="en-US" altLang="ja-JP" sz="900" noProof="1">
              <a:solidFill>
                <a:prstClr val="white"/>
              </a:solidFill>
              <a:latin typeface="Heiti SC Light"/>
              <a:ea typeface="Heiti SC Light"/>
              <a:cs typeface="Heiti SC Light"/>
            </a:endParaRPr>
          </a:p>
          <a:p>
            <a:pPr defTabSz="935038" fontAlgn="base">
              <a:spcBef>
                <a:spcPct val="0"/>
              </a:spcBef>
              <a:spcAft>
                <a:spcPct val="0"/>
              </a:spcAft>
              <a:defRPr/>
            </a:pPr>
            <a:r>
              <a:rPr lang="en-US" sz="800" noProof="1">
                <a:solidFill>
                  <a:prstClr val="white"/>
                </a:solidFill>
                <a:latin typeface="Heiti SC Light"/>
                <a:ea typeface="Heiti SC Light"/>
                <a:cs typeface="Heiti SC Light"/>
              </a:rPr>
              <a:t>T</a:t>
            </a:r>
            <a:r>
              <a:rPr lang="en-US" altLang="zh-CN" sz="800" noProof="1">
                <a:solidFill>
                  <a:prstClr val="white"/>
                </a:solidFill>
                <a:latin typeface="Heiti SC Light"/>
                <a:ea typeface="Heiti SC Light"/>
                <a:cs typeface="Heiti SC Light"/>
              </a:rPr>
              <a:t>ype</a:t>
            </a:r>
            <a:r>
              <a:rPr lang="zh-CN" altLang="en-US" sz="800" noProof="1">
                <a:solidFill>
                  <a:prstClr val="white"/>
                </a:solidFill>
                <a:latin typeface="Heiti SC Light"/>
                <a:ea typeface="Heiti SC Light"/>
                <a:cs typeface="Heiti SC Light"/>
              </a:rPr>
              <a:t>：微软雅黑</a:t>
            </a:r>
            <a:endParaRPr lang="zh-CN" altLang="zh-CN" sz="800" noProof="1">
              <a:solidFill>
                <a:prstClr val="white"/>
              </a:solidFill>
              <a:latin typeface="Heiti SC Light"/>
              <a:ea typeface="Heiti SC Light"/>
              <a:cs typeface="Heiti SC Light"/>
            </a:endParaRPr>
          </a:p>
          <a:p>
            <a:pPr defTabSz="935038" fontAlgn="base">
              <a:spcBef>
                <a:spcPct val="0"/>
              </a:spcBef>
              <a:spcAft>
                <a:spcPct val="0"/>
              </a:spcAft>
              <a:defRPr/>
            </a:pPr>
            <a:r>
              <a:rPr lang="en-US" sz="800" noProof="1">
                <a:solidFill>
                  <a:prstClr val="white"/>
                </a:solidFill>
                <a:latin typeface="Heiti SC Light"/>
                <a:ea typeface="Heiti SC Light"/>
                <a:cs typeface="Heiti SC Light"/>
              </a:rPr>
              <a:t>S</a:t>
            </a:r>
            <a:r>
              <a:rPr lang="en-US" altLang="zh-CN" sz="800" noProof="1">
                <a:solidFill>
                  <a:prstClr val="white"/>
                </a:solidFill>
                <a:latin typeface="Heiti SC Light"/>
                <a:ea typeface="Heiti SC Light"/>
                <a:cs typeface="Heiti SC Light"/>
              </a:rPr>
              <a:t>ize</a:t>
            </a:r>
            <a:r>
              <a:rPr lang="en-US" sz="800" noProof="1">
                <a:solidFill>
                  <a:prstClr val="white"/>
                </a:solidFill>
                <a:latin typeface="Heiti SC Light"/>
                <a:ea typeface="Heiti SC Light"/>
                <a:cs typeface="Heiti SC Light"/>
              </a:rPr>
              <a:t>：</a:t>
            </a:r>
            <a:r>
              <a:rPr lang="en-US" altLang="ja-JP" sz="800" noProof="1">
                <a:solidFill>
                  <a:prstClr val="white"/>
                </a:solidFill>
                <a:latin typeface="Heiti SC Light"/>
                <a:ea typeface="Heiti SC Light"/>
                <a:cs typeface="Heiti SC Light"/>
              </a:rPr>
              <a:t>18pt</a:t>
            </a:r>
          </a:p>
          <a:p>
            <a:pPr defTabSz="935038" fontAlgn="base">
              <a:spcBef>
                <a:spcPct val="0"/>
              </a:spcBef>
              <a:spcAft>
                <a:spcPct val="0"/>
              </a:spcAft>
              <a:defRPr/>
            </a:pPr>
            <a:r>
              <a:rPr lang="en-US" sz="800" noProof="1">
                <a:solidFill>
                  <a:prstClr val="white"/>
                </a:solidFill>
                <a:latin typeface="Heiti SC Light"/>
                <a:ea typeface="Heiti SC Light"/>
                <a:cs typeface="Heiti SC Light"/>
              </a:rPr>
              <a:t>Color: The </a:t>
            </a:r>
            <a:r>
              <a:rPr lang="en-US" altLang="zh-CN" sz="800" noProof="1">
                <a:solidFill>
                  <a:prstClr val="white"/>
                </a:solidFill>
                <a:latin typeface="Heiti SC Light"/>
                <a:ea typeface="Heiti SC Light"/>
                <a:cs typeface="Heiti SC Light"/>
              </a:rPr>
              <a:t>ZTE green</a:t>
            </a:r>
            <a:endParaRPr lang="en-US" altLang="ja-JP" sz="800" noProof="1">
              <a:solidFill>
                <a:prstClr val="white"/>
              </a:solidFill>
              <a:latin typeface="Heiti SC Light"/>
              <a:ea typeface="Heiti SC Light"/>
              <a:cs typeface="Heiti SC Light"/>
            </a:endParaRPr>
          </a:p>
        </p:txBody>
      </p:sp>
      <p:grpSp>
        <p:nvGrpSpPr>
          <p:cNvPr id="2" name="组 5"/>
          <p:cNvGrpSpPr>
            <a:grpSpLocks/>
          </p:cNvGrpSpPr>
          <p:nvPr/>
        </p:nvGrpSpPr>
        <p:grpSpPr bwMode="auto">
          <a:xfrm>
            <a:off x="9364665" y="5135565"/>
            <a:ext cx="1392237" cy="1317625"/>
            <a:chOff x="9286278" y="1725515"/>
            <a:chExt cx="1392554" cy="989008"/>
          </a:xfrm>
        </p:grpSpPr>
        <p:grpSp>
          <p:nvGrpSpPr>
            <p:cNvPr id="3" name="组 6"/>
            <p:cNvGrpSpPr>
              <a:grpSpLocks/>
            </p:cNvGrpSpPr>
            <p:nvPr/>
          </p:nvGrpSpPr>
          <p:grpSpPr bwMode="auto">
            <a:xfrm>
              <a:off x="9286278" y="1725515"/>
              <a:ext cx="935250" cy="253805"/>
              <a:chOff x="9286278" y="1725515"/>
              <a:chExt cx="935250" cy="253805"/>
            </a:xfrm>
          </p:grpSpPr>
          <p:sp>
            <p:nvSpPr>
              <p:cNvPr id="13" name="矩形 18"/>
              <p:cNvSpPr/>
              <p:nvPr/>
            </p:nvSpPr>
            <p:spPr>
              <a:xfrm>
                <a:off x="9286278" y="1725515"/>
                <a:ext cx="254058" cy="253805"/>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1" lang="zh-CN" altLang="en-US" sz="1800">
                  <a:solidFill>
                    <a:prstClr val="white"/>
                  </a:solidFill>
                </a:endParaRPr>
              </a:p>
            </p:txBody>
          </p:sp>
          <p:sp>
            <p:nvSpPr>
              <p:cNvPr id="15" name="文本框 19"/>
              <p:cNvSpPr txBox="1">
                <a:spLocks noChangeArrowheads="1"/>
              </p:cNvSpPr>
              <p:nvPr/>
            </p:nvSpPr>
            <p:spPr bwMode="auto">
              <a:xfrm>
                <a:off x="9503815" y="1756496"/>
                <a:ext cx="717713" cy="150161"/>
              </a:xfrm>
              <a:prstGeom prst="rect">
                <a:avLst/>
              </a:prstGeom>
              <a:noFill/>
              <a:ln w="9525">
                <a:noFill/>
                <a:miter lim="800000"/>
                <a:headEnd/>
                <a:tailEnd/>
              </a:ln>
            </p:spPr>
            <p:txBody>
              <a:bodyPr>
                <a:spAutoFit/>
              </a:bodyPr>
              <a:lstStyle/>
              <a:p>
                <a:pPr defTabSz="457200" fontAlgn="base">
                  <a:spcBef>
                    <a:spcPct val="0"/>
                  </a:spcBef>
                  <a:spcAft>
                    <a:spcPct val="0"/>
                  </a:spcAft>
                  <a:defRPr/>
                </a:pPr>
                <a:r>
                  <a:rPr kumimoji="1" lang="en-US" altLang="zh-CN" sz="700" i="1">
                    <a:solidFill>
                      <a:prstClr val="white"/>
                    </a:solidFill>
                    <a:latin typeface="Times" pitchFamily="18" charset="0"/>
                    <a:ea typeface="宋体"/>
                    <a:cs typeface="Times" pitchFamily="18" charset="0"/>
                  </a:rPr>
                  <a:t>G143, B212</a:t>
                </a:r>
                <a:endParaRPr kumimoji="1" lang="zh-CN" altLang="en-US" sz="700" i="1">
                  <a:solidFill>
                    <a:prstClr val="white"/>
                  </a:solidFill>
                  <a:latin typeface="Times" pitchFamily="18" charset="0"/>
                  <a:ea typeface="宋体"/>
                  <a:cs typeface="Times" pitchFamily="18" charset="0"/>
                </a:endParaRPr>
              </a:p>
            </p:txBody>
          </p:sp>
        </p:grpSp>
        <p:grpSp>
          <p:nvGrpSpPr>
            <p:cNvPr id="5" name="组 9"/>
            <p:cNvGrpSpPr>
              <a:grpSpLocks/>
            </p:cNvGrpSpPr>
            <p:nvPr/>
          </p:nvGrpSpPr>
          <p:grpSpPr bwMode="auto">
            <a:xfrm>
              <a:off x="9286278" y="2098478"/>
              <a:ext cx="1198835" cy="254997"/>
              <a:chOff x="9286278" y="2098478"/>
              <a:chExt cx="1198835" cy="254997"/>
            </a:xfrm>
          </p:grpSpPr>
          <p:sp>
            <p:nvSpPr>
              <p:cNvPr id="11" name="矩形 14"/>
              <p:cNvSpPr/>
              <p:nvPr/>
            </p:nvSpPr>
            <p:spPr>
              <a:xfrm>
                <a:off x="9286278" y="2098478"/>
                <a:ext cx="254058" cy="254997"/>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1" lang="zh-CN" altLang="en-US" sz="1800">
                  <a:solidFill>
                    <a:prstClr val="white"/>
                  </a:solidFill>
                </a:endParaRPr>
              </a:p>
            </p:txBody>
          </p:sp>
          <p:sp>
            <p:nvSpPr>
              <p:cNvPr id="12" name="文本框 15"/>
              <p:cNvSpPr txBox="1">
                <a:spLocks noChangeArrowheads="1"/>
              </p:cNvSpPr>
              <p:nvPr/>
            </p:nvSpPr>
            <p:spPr bwMode="auto">
              <a:xfrm>
                <a:off x="9503815" y="2129459"/>
                <a:ext cx="981298" cy="150161"/>
              </a:xfrm>
              <a:prstGeom prst="rect">
                <a:avLst/>
              </a:prstGeom>
              <a:noFill/>
              <a:ln w="9525">
                <a:noFill/>
                <a:miter lim="800000"/>
                <a:headEnd/>
                <a:tailEnd/>
              </a:ln>
            </p:spPr>
            <p:txBody>
              <a:bodyPr>
                <a:spAutoFit/>
              </a:bodyPr>
              <a:lstStyle/>
              <a:p>
                <a:pPr defTabSz="457200" fontAlgn="base">
                  <a:spcBef>
                    <a:spcPct val="0"/>
                  </a:spcBef>
                  <a:spcAft>
                    <a:spcPct val="0"/>
                  </a:spcAft>
                  <a:defRPr/>
                </a:pPr>
                <a:r>
                  <a:rPr kumimoji="1" lang="en-US" altLang="zh-CN" sz="700" i="1">
                    <a:solidFill>
                      <a:prstClr val="white"/>
                    </a:solidFill>
                    <a:latin typeface="Times" pitchFamily="18" charset="0"/>
                    <a:ea typeface="宋体"/>
                    <a:cs typeface="Times" pitchFamily="18" charset="0"/>
                  </a:rPr>
                  <a:t>R140,G198, B62</a:t>
                </a:r>
                <a:endParaRPr kumimoji="1" lang="zh-CN" altLang="en-US" sz="700" i="1">
                  <a:solidFill>
                    <a:prstClr val="white"/>
                  </a:solidFill>
                  <a:latin typeface="Times" pitchFamily="18" charset="0"/>
                  <a:ea typeface="宋体"/>
                  <a:cs typeface="Times" pitchFamily="18" charset="0"/>
                </a:endParaRPr>
              </a:p>
            </p:txBody>
          </p:sp>
        </p:grpSp>
        <p:sp>
          <p:nvSpPr>
            <p:cNvPr id="8" name="矩形 10"/>
            <p:cNvSpPr/>
            <p:nvPr/>
          </p:nvSpPr>
          <p:spPr>
            <a:xfrm>
              <a:off x="9286278" y="2460717"/>
              <a:ext cx="254058" cy="253806"/>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1" lang="zh-CN" altLang="en-US" sz="1800">
                <a:solidFill>
                  <a:prstClr val="white"/>
                </a:solidFill>
              </a:endParaRPr>
            </a:p>
          </p:txBody>
        </p:sp>
        <p:sp>
          <p:nvSpPr>
            <p:cNvPr id="10" name="文本框 12"/>
            <p:cNvSpPr txBox="1">
              <a:spLocks noChangeArrowheads="1"/>
            </p:cNvSpPr>
            <p:nvPr/>
          </p:nvSpPr>
          <p:spPr bwMode="auto">
            <a:xfrm>
              <a:off x="9503815" y="2491698"/>
              <a:ext cx="1175017" cy="150161"/>
            </a:xfrm>
            <a:prstGeom prst="rect">
              <a:avLst/>
            </a:prstGeom>
            <a:noFill/>
            <a:ln w="9525">
              <a:noFill/>
              <a:miter lim="800000"/>
              <a:headEnd/>
              <a:tailEnd/>
            </a:ln>
          </p:spPr>
          <p:txBody>
            <a:bodyPr>
              <a:spAutoFit/>
            </a:bodyPr>
            <a:lstStyle/>
            <a:p>
              <a:pPr defTabSz="457200" fontAlgn="base">
                <a:spcBef>
                  <a:spcPct val="0"/>
                </a:spcBef>
                <a:spcAft>
                  <a:spcPct val="0"/>
                </a:spcAft>
                <a:defRPr/>
              </a:pPr>
              <a:r>
                <a:rPr kumimoji="1" lang="en-US" altLang="zh-CN" sz="700" i="1">
                  <a:solidFill>
                    <a:prstClr val="white"/>
                  </a:solidFill>
                  <a:latin typeface="Times" pitchFamily="18" charset="0"/>
                  <a:ea typeface="宋体"/>
                  <a:cs typeface="Times" pitchFamily="18" charset="0"/>
                </a:rPr>
                <a:t>R90,G203, B245</a:t>
              </a:r>
              <a:endParaRPr kumimoji="1" lang="zh-CN" altLang="en-US" sz="700" i="1">
                <a:solidFill>
                  <a:prstClr val="white"/>
                </a:solidFill>
                <a:latin typeface="Times" pitchFamily="18" charset="0"/>
                <a:ea typeface="宋体"/>
                <a:cs typeface="Times" pitchFamily="18" charset="0"/>
              </a:endParaRPr>
            </a:p>
          </p:txBody>
        </p:sp>
      </p:grpSp>
      <p:sp>
        <p:nvSpPr>
          <p:cNvPr id="17" name="TextBox 16"/>
          <p:cNvSpPr txBox="1">
            <a:spLocks noChangeArrowheads="1"/>
          </p:cNvSpPr>
          <p:nvPr/>
        </p:nvSpPr>
        <p:spPr bwMode="auto">
          <a:xfrm>
            <a:off x="4271963" y="6605589"/>
            <a:ext cx="2190750" cy="169863"/>
          </a:xfrm>
          <a:prstGeom prst="rect">
            <a:avLst/>
          </a:prstGeom>
          <a:noFill/>
          <a:ln w="9525">
            <a:noFill/>
            <a:miter lim="800000"/>
            <a:headEnd/>
            <a:tailEnd/>
          </a:ln>
        </p:spPr>
        <p:txBody>
          <a:bodyPr lIns="0" tIns="0" rIns="0" bIns="0"/>
          <a:lstStyle/>
          <a:p>
            <a:pPr defTabSz="457200" fontAlgn="base">
              <a:spcBef>
                <a:spcPct val="0"/>
              </a:spcBef>
              <a:spcAft>
                <a:spcPct val="0"/>
              </a:spcAft>
              <a:defRPr/>
            </a:pPr>
            <a:r>
              <a:rPr kumimoji="1" lang="en-US" sz="600">
                <a:solidFill>
                  <a:srgbClr val="7F7F7F"/>
                </a:solidFill>
                <a:latin typeface="Arial" pitchFamily="34" charset="0"/>
                <a:ea typeface="宋体" pitchFamily="2" charset="-122"/>
                <a:cs typeface="Arial" pitchFamily="34" charset="0"/>
              </a:rPr>
              <a:t>© ZTE Corporation. All rights reserved</a:t>
            </a:r>
          </a:p>
        </p:txBody>
      </p:sp>
      <p:sp>
        <p:nvSpPr>
          <p:cNvPr id="18" name="Slide Number Placeholder 5"/>
          <p:cNvSpPr>
            <a:spLocks noGrp="1"/>
          </p:cNvSpPr>
          <p:nvPr/>
        </p:nvSpPr>
        <p:spPr bwMode="auto">
          <a:xfrm>
            <a:off x="238125" y="6540500"/>
            <a:ext cx="419100" cy="365125"/>
          </a:xfrm>
          <a:prstGeom prst="rect">
            <a:avLst/>
          </a:prstGeom>
          <a:noFill/>
          <a:ln w="9525">
            <a:noFill/>
            <a:miter lim="800000"/>
            <a:headEnd/>
            <a:tailEnd/>
          </a:ln>
        </p:spPr>
        <p:txBody>
          <a:bodyPr anchor="ctr"/>
          <a:lstStyle/>
          <a:p>
            <a:pPr defTabSz="457200" fontAlgn="base">
              <a:spcBef>
                <a:spcPct val="0"/>
              </a:spcBef>
              <a:spcAft>
                <a:spcPct val="0"/>
              </a:spcAft>
              <a:defRPr/>
            </a:pPr>
            <a:fld id="{E35C82A8-4722-4BA6-AE12-75FEC25B1B06}" type="slidenum">
              <a:rPr lang="en-US" sz="800">
                <a:solidFill>
                  <a:srgbClr val="404040"/>
                </a:solidFill>
                <a:latin typeface="微软雅黑" pitchFamily="34" charset="-122"/>
                <a:cs typeface="Arial" pitchFamily="34" charset="0"/>
              </a:rPr>
              <a:pPr defTabSz="457200" fontAlgn="base">
                <a:spcBef>
                  <a:spcPct val="0"/>
                </a:spcBef>
                <a:spcAft>
                  <a:spcPct val="0"/>
                </a:spcAft>
                <a:defRPr/>
              </a:pPr>
              <a:t>‹#›</a:t>
            </a:fld>
            <a:endParaRPr lang="en-US" sz="800">
              <a:solidFill>
                <a:srgbClr val="404040"/>
              </a:solidFill>
              <a:latin typeface="微软雅黑" pitchFamily="34" charset="-122"/>
              <a:cs typeface="Arial" pitchFamily="34" charset="0"/>
            </a:endParaRPr>
          </a:p>
        </p:txBody>
      </p:sp>
      <p:sp>
        <p:nvSpPr>
          <p:cNvPr id="14" name="标题 13"/>
          <p:cNvSpPr>
            <a:spLocks noGrp="1"/>
          </p:cNvSpPr>
          <p:nvPr>
            <p:ph type="title"/>
          </p:nvPr>
        </p:nvSpPr>
        <p:spPr>
          <a:xfrm>
            <a:off x="336137" y="373105"/>
            <a:ext cx="8513762" cy="503196"/>
          </a:xfrm>
        </p:spPr>
        <p:txBody>
          <a:bodyPr rtlCol="0">
            <a:noAutofit/>
          </a:bodyPr>
          <a:lstStyle>
            <a:lvl1pPr>
              <a:defRPr lang="zh-CN" altLang="en-US" dirty="0">
                <a:solidFill>
                  <a:srgbClr val="008FD4"/>
                </a:solidFill>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2431786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 name="组合 1"/>
          <p:cNvGrpSpPr/>
          <p:nvPr/>
        </p:nvGrpSpPr>
        <p:grpSpPr>
          <a:xfrm>
            <a:off x="0" y="0"/>
            <a:ext cx="9144006" cy="6858000"/>
            <a:chOff x="0" y="0"/>
            <a:chExt cx="9144006" cy="685800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 y="0"/>
              <a:ext cx="9144000" cy="543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hteck 1"/>
            <p:cNvSpPr>
              <a:spLocks noChangeArrowheads="1"/>
            </p:cNvSpPr>
            <p:nvPr userDrawn="1"/>
          </p:nvSpPr>
          <p:spPr bwMode="auto">
            <a:xfrm flipH="1">
              <a:off x="0" y="4562475"/>
              <a:ext cx="9144000" cy="2295525"/>
            </a:xfrm>
            <a:prstGeom prst="rect">
              <a:avLst/>
            </a:prstGeom>
            <a:gradFill rotWithShape="1">
              <a:gsLst>
                <a:gs pos="0">
                  <a:srgbClr val="D7D7D7"/>
                </a:gs>
                <a:gs pos="64000">
                  <a:srgbClr val="FFFFFF"/>
                </a:gs>
                <a:gs pos="100000">
                  <a:srgbClr val="FFFFFF"/>
                </a:gs>
              </a:gsLst>
              <a:lin ang="10800000" scaled="1"/>
            </a:gradFill>
            <a:ln>
              <a:noFill/>
            </a:ln>
            <a:extLst>
              <a:ext uri="{91240B29-F687-4F45-9708-019B960494DF}">
                <a14:hiddenLine xmlns:a14="http://schemas.microsoft.com/office/drawing/2010/main" w="12700" cmpd="sng">
                  <a:solidFill>
                    <a:srgbClr val="000000"/>
                  </a:solidFill>
                  <a:miter lim="800000"/>
                  <a:headEnd/>
                  <a:tailEnd/>
                </a14:hiddenLine>
              </a:ext>
            </a:extLst>
          </p:spPr>
          <p:txBody>
            <a:bodyPr anchor="ctr"/>
            <a:lstStyle/>
            <a:p>
              <a:pPr algn="ctr"/>
              <a:endParaRPr lang="zh-CN" altLang="zh-CN">
                <a:latin typeface="Calibri" panose="020F0502020204030204" pitchFamily="34" charset="0"/>
                <a:ea typeface="MS PGothic" panose="020B0600070205080204" pitchFamily="34" charset="-128"/>
                <a:sym typeface="MS PGothic" panose="020B0600070205080204" pitchFamily="34" charset="-128"/>
              </a:endParaRPr>
            </a:p>
          </p:txBody>
        </p:sp>
        <p:sp>
          <p:nvSpPr>
            <p:cNvPr id="13" name="Rechteck 2"/>
            <p:cNvSpPr>
              <a:spLocks noChangeArrowheads="1"/>
            </p:cNvSpPr>
            <p:nvPr userDrawn="1"/>
          </p:nvSpPr>
          <p:spPr bwMode="auto">
            <a:xfrm rot="10800000" flipH="1" flipV="1">
              <a:off x="0" y="4383088"/>
              <a:ext cx="9144000" cy="179387"/>
            </a:xfrm>
            <a:prstGeom prst="rect">
              <a:avLst/>
            </a:prstGeom>
            <a:solidFill>
              <a:srgbClr val="0052DE">
                <a:alpha val="68999"/>
              </a:srgbClr>
            </a:solidFill>
            <a:ln>
              <a:noFill/>
            </a:ln>
            <a:extLst>
              <a:ext uri="{91240B29-F687-4F45-9708-019B960494DF}">
                <a14:hiddenLine xmlns:a14="http://schemas.microsoft.com/office/drawing/2010/main" w="12700" cmpd="sng">
                  <a:solidFill>
                    <a:srgbClr val="000000"/>
                  </a:solidFill>
                  <a:miter lim="800000"/>
                  <a:headEnd/>
                  <a:tailEnd/>
                </a14:hiddenLine>
              </a:ext>
            </a:extLst>
          </p:spPr>
          <p:txBody>
            <a:bodyPr anchor="ctr"/>
            <a:lstStyle/>
            <a:p>
              <a:pPr algn="ctr"/>
              <a:endParaRPr lang="zh-CN" altLang="zh-CN">
                <a:latin typeface="Calibri" panose="020F0502020204030204" pitchFamily="34" charset="0"/>
                <a:ea typeface="MS PGothic" panose="020B0600070205080204" pitchFamily="34" charset="-128"/>
                <a:sym typeface="MS PGothic" panose="020B0600070205080204" pitchFamily="34" charset="-128"/>
              </a:endParaRPr>
            </a:p>
          </p:txBody>
        </p:sp>
      </p:grpSp>
      <p:sp>
        <p:nvSpPr>
          <p:cNvPr id="4" name="KSO_FD"/>
          <p:cNvSpPr>
            <a:spLocks noGrp="1"/>
          </p:cNvSpPr>
          <p:nvPr>
            <p:ph type="dt" sz="half" idx="10"/>
          </p:nvPr>
        </p:nvSpPr>
        <p:spPr/>
        <p:txBody>
          <a:bodyPr/>
          <a:lstStyle/>
          <a:p>
            <a:fld id="{C9E60F58-3108-4415-857A-6D0360DF626E}" type="datetimeFigureOut">
              <a:rPr lang="zh-CN" altLang="en-US" smtClean="0"/>
              <a:t>2017/6/12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4AE85CE2-CEAD-46BB-861E-7D62265DC969}" type="slidenum">
              <a:rPr lang="zh-CN" altLang="en-US" smtClean="0"/>
              <a:t>‹#›</a:t>
            </a:fld>
            <a:endParaRPr lang="zh-CN" altLang="en-US"/>
          </a:p>
        </p:txBody>
      </p:sp>
      <p:sp>
        <p:nvSpPr>
          <p:cNvPr id="3" name="KSO_CT2"/>
          <p:cNvSpPr>
            <a:spLocks noGrp="1"/>
          </p:cNvSpPr>
          <p:nvPr>
            <p:ph type="subTitle" idx="1" hasCustomPrompt="1"/>
          </p:nvPr>
        </p:nvSpPr>
        <p:spPr>
          <a:xfrm>
            <a:off x="570006" y="5596206"/>
            <a:ext cx="7366295" cy="384176"/>
          </a:xfrm>
          <a:noFill/>
        </p:spPr>
        <p:txBody>
          <a:bodyPr>
            <a:noAutofit/>
          </a:bodyPr>
          <a:lstStyle>
            <a:lvl1pPr marL="0" indent="0" algn="l">
              <a:buNone/>
              <a:defRPr sz="16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570006" y="4809254"/>
            <a:ext cx="7366295" cy="705950"/>
          </a:xfrm>
        </p:spPr>
        <p:txBody>
          <a:bodyPr anchor="b">
            <a:noAutofit/>
          </a:bodyPr>
          <a:lstStyle>
            <a:lvl1pPr algn="l">
              <a:lnSpc>
                <a:spcPct val="100000"/>
              </a:lnSpc>
              <a:defRPr sz="3200" b="1" kern="1000" baseline="0">
                <a:solidFill>
                  <a:schemeClr val="tx1"/>
                </a:solidFill>
                <a:effectLst/>
                <a:latin typeface="+mj-ea"/>
                <a:ea typeface="+mj-ea"/>
              </a:defRPr>
            </a:lvl1pPr>
          </a:lstStyle>
          <a:p>
            <a:r>
              <a:rPr lang="zh-CN" altLang="en-US" dirty="0" smtClean="0"/>
              <a:t>单击此处添加您的标题文字</a:t>
            </a:r>
            <a:endParaRPr lang="zh-CN" altLang="en-US" dirty="0"/>
          </a:p>
        </p:txBody>
      </p:sp>
    </p:spTree>
    <p:extLst>
      <p:ext uri="{BB962C8B-B14F-4D97-AF65-F5344CB8AC3E}">
        <p14:creationId xmlns:p14="http://schemas.microsoft.com/office/powerpoint/2010/main" val="31317759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400">
                <a:solidFill>
                  <a:schemeClr val="accent1"/>
                </a:solidFill>
              </a:defRPr>
            </a:lvl1pPr>
            <a:lvl2pPr>
              <a:defRPr sz="16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13D0CE79-49FB-443D-BEF8-6B709DE8FD0C}" type="datetimeFigureOut">
              <a:rPr lang="zh-CN" altLang="en-US" smtClean="0"/>
              <a:t>2017/6/12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3205315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574007" y="2108201"/>
            <a:ext cx="5995988"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3038170" y="3400425"/>
            <a:ext cx="3067663"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13D0CE79-49FB-443D-BEF8-6B709DE8FD0C}" type="datetimeFigureOut">
              <a:rPr lang="zh-CN" altLang="en-US" smtClean="0"/>
              <a:t>2017/6/12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87942543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049867" y="1244602"/>
            <a:ext cx="381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4889500" y="1244602"/>
            <a:ext cx="3820587"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13D0CE79-49FB-443D-BEF8-6B709DE8FD0C}" type="datetimeFigureOut">
              <a:rPr lang="zh-CN" altLang="en-US" smtClean="0"/>
              <a:t>2017/6/12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24546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4577" y="1376362"/>
            <a:ext cx="3868340"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824577" y="2200274"/>
            <a:ext cx="3868340"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4823885" y="1376362"/>
            <a:ext cx="3887391"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4823885" y="2200274"/>
            <a:ext cx="3887391"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C9E60F58-3108-4415-857A-6D0360DF626E}" type="datetimeFigureOut">
              <a:rPr lang="zh-CN" altLang="en-US" smtClean="0"/>
              <a:t>2017/6/12</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4AE85CE2-CEAD-46BB-861E-7D62265DC969}" type="slidenum">
              <a:rPr lang="zh-CN" altLang="en-US" smtClean="0"/>
              <a:t>‹#›</a:t>
            </a:fld>
            <a:endParaRPr lang="zh-CN" altLang="en-US"/>
          </a:p>
        </p:txBody>
      </p:sp>
    </p:spTree>
    <p:extLst>
      <p:ext uri="{BB962C8B-B14F-4D97-AF65-F5344CB8AC3E}">
        <p14:creationId xmlns:p14="http://schemas.microsoft.com/office/powerpoint/2010/main" val="838762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13D0CE79-49FB-443D-BEF8-6B709DE8FD0C}" type="datetimeFigureOut">
              <a:rPr lang="zh-CN" altLang="en-US" smtClean="0"/>
              <a:t>2017/6/12</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1059014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13D0CE79-49FB-443D-BEF8-6B709DE8FD0C}" type="datetimeFigureOut">
              <a:rPr lang="zh-CN" altLang="en-US" smtClean="0"/>
              <a:t>2017/6/12</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536" t="358" r="14946" b="2518"/>
          <a:stretch/>
        </p:blipFill>
        <p:spPr bwMode="auto">
          <a:xfrm>
            <a:off x="6"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8"/>
          <p:cNvSpPr>
            <a:spLocks noChangeArrowheads="1"/>
          </p:cNvSpPr>
          <p:nvPr/>
        </p:nvSpPr>
        <p:spPr bwMode="auto">
          <a:xfrm flipH="1">
            <a:off x="-3" y="0"/>
            <a:ext cx="9143999" cy="6858000"/>
          </a:xfrm>
          <a:prstGeom prst="rect">
            <a:avLst/>
          </a:prstGeom>
          <a:gradFill rotWithShape="1">
            <a:gsLst>
              <a:gs pos="0">
                <a:srgbClr val="D7D7D7">
                  <a:alpha val="88000"/>
                </a:srgbClr>
              </a:gs>
              <a:gs pos="64000">
                <a:srgbClr val="FFFFFF">
                  <a:alpha val="97000"/>
                </a:srgbClr>
              </a:gs>
              <a:gs pos="100000">
                <a:srgbClr val="FFFFFF">
                  <a:alpha val="97000"/>
                </a:srgbClr>
              </a:gs>
            </a:gsLst>
            <a:lin ang="10800000" scaled="1"/>
          </a:gradFill>
          <a:ln>
            <a:noFill/>
          </a:ln>
          <a:extLst>
            <a:ext uri="{91240B29-F687-4F45-9708-019B960494DF}">
              <a14:hiddenLine xmlns:a14="http://schemas.microsoft.com/office/drawing/2010/main" w="12700" cmpd="sng">
                <a:solidFill>
                  <a:srgbClr val="000000"/>
                </a:solidFill>
                <a:miter lim="800000"/>
                <a:headEnd/>
                <a:tailEnd/>
              </a14:hiddenLine>
            </a:ext>
          </a:extLst>
        </p:spPr>
        <p:txBody>
          <a:bodyPr anchor="ctr"/>
          <a:lstStyle/>
          <a:p>
            <a:pPr algn="ctr"/>
            <a:endParaRPr lang="zh-CN" altLang="zh-CN">
              <a:latin typeface="Calibri" panose="020F0502020204030204" pitchFamily="34" charset="0"/>
              <a:ea typeface="MS PGothic" panose="020B0600070205080204" pitchFamily="34" charset="-128"/>
              <a:sym typeface="MS PGothic" panose="020B0600070205080204" pitchFamily="34" charset="-128"/>
            </a:endParaRPr>
          </a:p>
        </p:txBody>
      </p:sp>
    </p:spTree>
    <p:extLst>
      <p:ext uri="{BB962C8B-B14F-4D97-AF65-F5344CB8AC3E}">
        <p14:creationId xmlns:p14="http://schemas.microsoft.com/office/powerpoint/2010/main" val="2452742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5.jpeg"/><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0">
            <a:extLst>
              <a:ext uri="{28A0092B-C50C-407E-A947-70E740481C1C}">
                <a14:useLocalDpi xmlns:a14="http://schemas.microsoft.com/office/drawing/2010/main" val="0"/>
              </a:ext>
            </a:extLst>
          </a:blip>
          <a:srcRect l="7536" t="358" r="14946" b="2518"/>
          <a:stretch/>
        </p:blipFill>
        <p:spPr bwMode="auto">
          <a:xfrm>
            <a:off x="6"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a:xfrm>
            <a:off x="-2" y="0"/>
            <a:ext cx="9144002" cy="6858000"/>
            <a:chOff x="-2" y="0"/>
            <a:chExt cx="9144002" cy="6858000"/>
          </a:xfrm>
        </p:grpSpPr>
        <p:sp>
          <p:nvSpPr>
            <p:cNvPr id="25" name="Rechteck 8"/>
            <p:cNvSpPr>
              <a:spLocks noChangeArrowheads="1"/>
            </p:cNvSpPr>
            <p:nvPr userDrawn="1"/>
          </p:nvSpPr>
          <p:spPr bwMode="auto">
            <a:xfrm flipH="1">
              <a:off x="-2" y="179936"/>
              <a:ext cx="9143999" cy="6678064"/>
            </a:xfrm>
            <a:prstGeom prst="rect">
              <a:avLst/>
            </a:prstGeom>
            <a:gradFill rotWithShape="1">
              <a:gsLst>
                <a:gs pos="0">
                  <a:srgbClr val="D7D7D7">
                    <a:alpha val="88000"/>
                  </a:srgbClr>
                </a:gs>
                <a:gs pos="64000">
                  <a:srgbClr val="FFFFFF">
                    <a:alpha val="97000"/>
                  </a:srgbClr>
                </a:gs>
                <a:gs pos="100000">
                  <a:srgbClr val="FFFFFF">
                    <a:alpha val="97000"/>
                  </a:srgbClr>
                </a:gs>
              </a:gsLst>
              <a:lin ang="10800000" scaled="1"/>
            </a:gradFill>
            <a:ln>
              <a:noFill/>
            </a:ln>
            <a:extLst>
              <a:ext uri="{91240B29-F687-4F45-9708-019B960494DF}">
                <a14:hiddenLine xmlns:a14="http://schemas.microsoft.com/office/drawing/2010/main" w="12700" cmpd="sng">
                  <a:solidFill>
                    <a:srgbClr val="000000"/>
                  </a:solidFill>
                  <a:miter lim="800000"/>
                  <a:headEnd/>
                  <a:tailEnd/>
                </a14:hiddenLine>
              </a:ext>
            </a:extLst>
          </p:spPr>
          <p:txBody>
            <a:bodyPr anchor="ctr"/>
            <a:lstStyle/>
            <a:p>
              <a:pPr algn="ctr"/>
              <a:endParaRPr lang="zh-CN" altLang="zh-CN">
                <a:latin typeface="Calibri" panose="020F0502020204030204" pitchFamily="34" charset="0"/>
                <a:ea typeface="MS PGothic" panose="020B0600070205080204" pitchFamily="34" charset="-128"/>
                <a:sym typeface="MS PGothic" panose="020B0600070205080204" pitchFamily="34" charset="-128"/>
              </a:endParaRPr>
            </a:p>
          </p:txBody>
        </p:sp>
        <p:sp>
          <p:nvSpPr>
            <p:cNvPr id="26" name="Rechteck 9"/>
            <p:cNvSpPr>
              <a:spLocks noChangeArrowheads="1"/>
            </p:cNvSpPr>
            <p:nvPr userDrawn="1"/>
          </p:nvSpPr>
          <p:spPr bwMode="auto">
            <a:xfrm rot="10800000" flipH="1" flipV="1">
              <a:off x="2" y="0"/>
              <a:ext cx="9143998" cy="179935"/>
            </a:xfrm>
            <a:prstGeom prst="rect">
              <a:avLst/>
            </a:prstGeom>
            <a:solidFill>
              <a:srgbClr val="0052DE">
                <a:alpha val="68999"/>
              </a:srgbClr>
            </a:solidFill>
            <a:ln>
              <a:noFill/>
            </a:ln>
            <a:extLst>
              <a:ext uri="{91240B29-F687-4F45-9708-019B960494DF}">
                <a14:hiddenLine xmlns:a14="http://schemas.microsoft.com/office/drawing/2010/main" w="12700" cmpd="sng">
                  <a:solidFill>
                    <a:srgbClr val="000000"/>
                  </a:solidFill>
                  <a:miter lim="800000"/>
                  <a:headEnd/>
                  <a:tailEnd/>
                </a14:hiddenLine>
              </a:ext>
            </a:extLst>
          </p:spPr>
          <p:txBody>
            <a:bodyPr anchor="ctr"/>
            <a:lstStyle/>
            <a:p>
              <a:pPr algn="ctr"/>
              <a:endParaRPr lang="zh-CN" altLang="zh-CN">
                <a:latin typeface="Calibri" panose="020F0502020204030204" pitchFamily="34" charset="0"/>
                <a:ea typeface="MS PGothic" panose="020B0600070205080204" pitchFamily="34" charset="-128"/>
                <a:sym typeface="MS PGothic" panose="020B0600070205080204" pitchFamily="34" charset="-128"/>
              </a:endParaRPr>
            </a:p>
          </p:txBody>
        </p:sp>
      </p:grpSp>
      <p:sp>
        <p:nvSpPr>
          <p:cNvPr id="4" name="KSO_FD"/>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D0CE79-49FB-443D-BEF8-6B709DE8FD0C}" type="datetimeFigureOut">
              <a:rPr lang="zh-CN" altLang="en-US" smtClean="0"/>
              <a:t>2017/6/12</a:t>
            </a:fld>
            <a:endParaRPr lang="zh-CN" altLang="en-US"/>
          </a:p>
        </p:txBody>
      </p:sp>
      <p:sp>
        <p:nvSpPr>
          <p:cNvPr id="5" name="KSO_FT"/>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906490-237C-474C-BA2E-D98840BC1F8F}" type="slidenum">
              <a:rPr lang="zh-CN" altLang="en-US" smtClean="0"/>
              <a:t>‹#›</a:t>
            </a:fld>
            <a:endParaRPr lang="zh-CN" altLang="en-US"/>
          </a:p>
        </p:txBody>
      </p:sp>
      <p:sp>
        <p:nvSpPr>
          <p:cNvPr id="3" name="KSO_BC1"/>
          <p:cNvSpPr>
            <a:spLocks noGrp="1"/>
          </p:cNvSpPr>
          <p:nvPr>
            <p:ph type="body" idx="1"/>
          </p:nvPr>
        </p:nvSpPr>
        <p:spPr>
          <a:xfrm>
            <a:off x="466725" y="1123951"/>
            <a:ext cx="8215844"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466726" y="175818"/>
            <a:ext cx="8215844"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63041012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90" r:id="rId14"/>
    <p:sldLayoutId id="2147483704" r:id="rId15"/>
    <p:sldLayoutId id="2147483705" r:id="rId16"/>
    <p:sldLayoutId id="2147483706" r:id="rId17"/>
    <p:sldLayoutId id="2147483707" r:id="rId18"/>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tx1"/>
          </a:solidFill>
          <a:effectLst/>
          <a:latin typeface="+mj-ea"/>
          <a:ea typeface="+mj-ea"/>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100000"/>
        <a:buFont typeface="Wingdings 3" panose="05040102010807070707" pitchFamily="18" charset="2"/>
        <a:buChar char="î"/>
        <a:defRPr lang="zh-CN" altLang="en-US" sz="24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6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2" descr="ZTE-PPT-16x9-03"/>
          <p:cNvPicPr>
            <a:picLocks noChangeAspect="1" noChangeArrowheads="1"/>
          </p:cNvPicPr>
          <p:nvPr userDrawn="1"/>
        </p:nvPicPr>
        <p:blipFill>
          <a:blip r:embed="rId10" cstate="print"/>
          <a:srcRect/>
          <a:stretch>
            <a:fillRect/>
          </a:stretch>
        </p:blipFill>
        <p:spPr bwMode="auto">
          <a:xfrm>
            <a:off x="0" y="0"/>
            <a:ext cx="9144000" cy="6858000"/>
          </a:xfrm>
          <a:prstGeom prst="rect">
            <a:avLst/>
          </a:prstGeom>
          <a:noFill/>
          <a:ln w="9525">
            <a:noFill/>
            <a:miter lim="800000"/>
            <a:headEnd/>
            <a:tailEnd/>
          </a:ln>
        </p:spPr>
      </p:pic>
      <p:sp>
        <p:nvSpPr>
          <p:cNvPr id="4099" name="Rectangle 8"/>
          <p:cNvSpPr>
            <a:spLocks noChangeArrowheads="1"/>
          </p:cNvSpPr>
          <p:nvPr/>
        </p:nvSpPr>
        <p:spPr bwMode="auto">
          <a:xfrm>
            <a:off x="9236075" y="3833593"/>
            <a:ext cx="1360488" cy="1248525"/>
          </a:xfrm>
          <a:prstGeom prst="rect">
            <a:avLst/>
          </a:prstGeom>
          <a:noFill/>
          <a:ln w="9525">
            <a:noFill/>
            <a:miter lim="800000"/>
            <a:headEnd/>
            <a:tailEnd/>
          </a:ln>
        </p:spPr>
        <p:txBody>
          <a:bodyPr lIns="93442" tIns="46725" rIns="93442" bIns="46725" anchor="b" anchorCtr="1">
            <a:spAutoFit/>
          </a:bodyPr>
          <a:lstStyle/>
          <a:p>
            <a:pPr defTabSz="935038" fontAlgn="base">
              <a:spcBef>
                <a:spcPct val="0"/>
              </a:spcBef>
              <a:spcAft>
                <a:spcPct val="0"/>
              </a:spcAft>
              <a:buFont typeface="Arial" pitchFamily="34" charset="0"/>
              <a:buNone/>
            </a:pPr>
            <a:r>
              <a:rPr lang="en-US" altLang="en-US" sz="900" noProof="1">
                <a:solidFill>
                  <a:srgbClr val="FFFFFF"/>
                </a:solidFill>
                <a:latin typeface="Arial" pitchFamily="34" charset="0"/>
                <a:ea typeface="Heiti SC Light"/>
                <a:cs typeface="Heiti SC Light"/>
              </a:rPr>
              <a:t>Title:</a:t>
            </a:r>
          </a:p>
          <a:p>
            <a:pPr defTabSz="935038" fontAlgn="base">
              <a:spcBef>
                <a:spcPct val="0"/>
              </a:spcBef>
              <a:spcAft>
                <a:spcPct val="0"/>
              </a:spcAft>
              <a:buFont typeface="Arial" pitchFamily="34" charset="0"/>
              <a:buNone/>
            </a:pPr>
            <a:r>
              <a:rPr lang="en-US" altLang="en-US" sz="800" noProof="1">
                <a:solidFill>
                  <a:srgbClr val="FFFFFF"/>
                </a:solidFill>
                <a:latin typeface="Arial" pitchFamily="34" charset="0"/>
                <a:ea typeface="Heiti SC Light"/>
                <a:cs typeface="Heiti SC Light"/>
              </a:rPr>
              <a:t>Type: </a:t>
            </a:r>
            <a:r>
              <a:rPr lang="en-US" altLang="en-US" sz="800" noProof="1">
                <a:solidFill>
                  <a:srgbClr val="FFFFFF"/>
                </a:solidFill>
                <a:latin typeface="Arial" pitchFamily="34" charset="0"/>
                <a:ea typeface="MS PGothic" pitchFamily="34" charset="-128"/>
                <a:cs typeface="Arial" pitchFamily="34" charset="0"/>
              </a:rPr>
              <a:t>Arial</a:t>
            </a:r>
            <a:endParaRPr lang="en-US" sz="800">
              <a:solidFill>
                <a:srgbClr val="FFFFFF"/>
              </a:solidFill>
              <a:latin typeface="Arial" pitchFamily="34" charset="0"/>
              <a:ea typeface="宋体" pitchFamily="2" charset="-122"/>
              <a:cs typeface="Arial" pitchFamily="34" charset="0"/>
            </a:endParaRPr>
          </a:p>
          <a:p>
            <a:pPr defTabSz="935038" fontAlgn="base">
              <a:spcBef>
                <a:spcPct val="0"/>
              </a:spcBef>
              <a:spcAft>
                <a:spcPct val="0"/>
              </a:spcAft>
              <a:buFont typeface="Arial" pitchFamily="34" charset="0"/>
              <a:buNone/>
            </a:pPr>
            <a:r>
              <a:rPr lang="en-US" altLang="en-US" sz="800" noProof="1">
                <a:solidFill>
                  <a:srgbClr val="FFFFFF"/>
                </a:solidFill>
                <a:latin typeface="Arial" pitchFamily="34" charset="0"/>
                <a:ea typeface="Heiti SC Light"/>
                <a:cs typeface="Heiti SC Light"/>
              </a:rPr>
              <a:t>Size：22-24pt</a:t>
            </a:r>
          </a:p>
          <a:p>
            <a:pPr defTabSz="935038" fontAlgn="base">
              <a:spcBef>
                <a:spcPct val="0"/>
              </a:spcBef>
              <a:spcAft>
                <a:spcPct val="0"/>
              </a:spcAft>
              <a:buFont typeface="Arial" pitchFamily="34" charset="0"/>
              <a:buNone/>
            </a:pPr>
            <a:r>
              <a:rPr lang="en-US" altLang="en-US" sz="800" noProof="1">
                <a:solidFill>
                  <a:srgbClr val="FFFFFF"/>
                </a:solidFill>
                <a:latin typeface="Arial" pitchFamily="34" charset="0"/>
                <a:ea typeface="Heiti SC Light"/>
                <a:cs typeface="Heiti SC Light"/>
              </a:rPr>
              <a:t>Color：The ZTE blue </a:t>
            </a:r>
          </a:p>
          <a:p>
            <a:pPr defTabSz="935038" fontAlgn="base">
              <a:spcBef>
                <a:spcPct val="0"/>
              </a:spcBef>
              <a:spcAft>
                <a:spcPct val="0"/>
              </a:spcAft>
              <a:buFont typeface="Arial" pitchFamily="34" charset="0"/>
              <a:buNone/>
            </a:pPr>
            <a:endParaRPr lang="en-US" altLang="en-US" sz="900" noProof="1">
              <a:solidFill>
                <a:srgbClr val="FFFFFF"/>
              </a:solidFill>
              <a:latin typeface="Arial" pitchFamily="34" charset="0"/>
              <a:ea typeface="Heiti SC Light"/>
              <a:cs typeface="Heiti SC Light"/>
            </a:endParaRPr>
          </a:p>
          <a:p>
            <a:pPr defTabSz="935038" fontAlgn="base">
              <a:spcBef>
                <a:spcPct val="0"/>
              </a:spcBef>
              <a:spcAft>
                <a:spcPct val="0"/>
              </a:spcAft>
              <a:buFont typeface="Arial" pitchFamily="34" charset="0"/>
              <a:buNone/>
            </a:pPr>
            <a:r>
              <a:rPr lang="en-US" altLang="en-US" sz="900" noProof="1">
                <a:solidFill>
                  <a:srgbClr val="FFFFFF"/>
                </a:solidFill>
                <a:latin typeface="Arial" pitchFamily="34" charset="0"/>
                <a:ea typeface="Heiti SC Light"/>
                <a:cs typeface="Heiti SC Light"/>
              </a:rPr>
              <a:t>Subtitle:</a:t>
            </a:r>
          </a:p>
          <a:p>
            <a:pPr defTabSz="935038" fontAlgn="base">
              <a:spcBef>
                <a:spcPct val="0"/>
              </a:spcBef>
              <a:spcAft>
                <a:spcPct val="0"/>
              </a:spcAft>
              <a:buFont typeface="Arial" pitchFamily="34" charset="0"/>
              <a:buNone/>
            </a:pPr>
            <a:r>
              <a:rPr lang="en-US" altLang="en-US" sz="800" noProof="1">
                <a:solidFill>
                  <a:srgbClr val="FFFFFF"/>
                </a:solidFill>
                <a:latin typeface="Arial" pitchFamily="34" charset="0"/>
                <a:ea typeface="Heiti SC Light"/>
                <a:cs typeface="Heiti SC Light"/>
              </a:rPr>
              <a:t>Type：</a:t>
            </a:r>
            <a:r>
              <a:rPr lang="en-US" altLang="en-US" sz="800" noProof="1">
                <a:solidFill>
                  <a:srgbClr val="FFFFFF"/>
                </a:solidFill>
                <a:latin typeface="Arial" pitchFamily="34" charset="0"/>
                <a:ea typeface="MS PGothic" pitchFamily="34" charset="-128"/>
                <a:cs typeface="Arial" pitchFamily="34" charset="0"/>
              </a:rPr>
              <a:t>Arial</a:t>
            </a:r>
            <a:endParaRPr lang="en-US" sz="800">
              <a:solidFill>
                <a:srgbClr val="FFFFFF"/>
              </a:solidFill>
              <a:latin typeface="Arial" pitchFamily="34" charset="0"/>
              <a:ea typeface="宋体" pitchFamily="2" charset="-122"/>
              <a:cs typeface="Arial" pitchFamily="34" charset="0"/>
            </a:endParaRPr>
          </a:p>
          <a:p>
            <a:pPr defTabSz="935038" fontAlgn="base">
              <a:spcBef>
                <a:spcPct val="0"/>
              </a:spcBef>
              <a:spcAft>
                <a:spcPct val="0"/>
              </a:spcAft>
              <a:buFont typeface="Arial" pitchFamily="34" charset="0"/>
              <a:buNone/>
            </a:pPr>
            <a:r>
              <a:rPr lang="en-US" altLang="en-US" sz="800" noProof="1">
                <a:solidFill>
                  <a:srgbClr val="FFFFFF"/>
                </a:solidFill>
                <a:latin typeface="Arial" pitchFamily="34" charset="0"/>
                <a:ea typeface="Heiti SC Light"/>
                <a:cs typeface="Heiti SC Light"/>
              </a:rPr>
              <a:t>Size：14-18pt</a:t>
            </a:r>
          </a:p>
          <a:p>
            <a:pPr defTabSz="935038" fontAlgn="base">
              <a:spcBef>
                <a:spcPct val="0"/>
              </a:spcBef>
              <a:spcAft>
                <a:spcPct val="0"/>
              </a:spcAft>
              <a:buFont typeface="Arial" pitchFamily="34" charset="0"/>
              <a:buNone/>
            </a:pPr>
            <a:r>
              <a:rPr lang="en-US" altLang="en-US" sz="800" noProof="1">
                <a:solidFill>
                  <a:srgbClr val="FFFFFF"/>
                </a:solidFill>
                <a:latin typeface="Arial" pitchFamily="34" charset="0"/>
                <a:ea typeface="Heiti SC Light"/>
                <a:cs typeface="Heiti SC Light"/>
              </a:rPr>
              <a:t>Color: The ZTE green</a:t>
            </a:r>
          </a:p>
        </p:txBody>
      </p:sp>
      <p:grpSp>
        <p:nvGrpSpPr>
          <p:cNvPr id="4100" name="组 5"/>
          <p:cNvGrpSpPr>
            <a:grpSpLocks/>
          </p:cNvGrpSpPr>
          <p:nvPr/>
        </p:nvGrpSpPr>
        <p:grpSpPr bwMode="auto">
          <a:xfrm>
            <a:off x="9364664" y="5135034"/>
            <a:ext cx="1392237" cy="1318684"/>
            <a:chOff x="0" y="0"/>
            <a:chExt cx="1392554" cy="989008"/>
          </a:xfrm>
        </p:grpSpPr>
        <p:grpSp>
          <p:nvGrpSpPr>
            <p:cNvPr id="4101" name="组 6"/>
            <p:cNvGrpSpPr>
              <a:grpSpLocks/>
            </p:cNvGrpSpPr>
            <p:nvPr/>
          </p:nvGrpSpPr>
          <p:grpSpPr bwMode="auto">
            <a:xfrm>
              <a:off x="0" y="0"/>
              <a:ext cx="935158" cy="254390"/>
              <a:chOff x="0" y="0"/>
              <a:chExt cx="935158" cy="254390"/>
            </a:xfrm>
          </p:grpSpPr>
          <p:sp>
            <p:nvSpPr>
              <p:cNvPr id="4102" name="矩形 18"/>
              <p:cNvSpPr>
                <a:spLocks noChangeArrowheads="1"/>
              </p:cNvSpPr>
              <p:nvPr/>
            </p:nvSpPr>
            <p:spPr bwMode="auto">
              <a:xfrm>
                <a:off x="0" y="0"/>
                <a:ext cx="254390" cy="254390"/>
              </a:xfrm>
              <a:prstGeom prst="rect">
                <a:avLst/>
              </a:prstGeom>
              <a:solidFill>
                <a:srgbClr val="008FD4"/>
              </a:solidFill>
              <a:ln w="9525">
                <a:noFill/>
                <a:miter lim="800000"/>
                <a:headEnd/>
                <a:tailEnd/>
              </a:ln>
            </p:spPr>
            <p:txBody>
              <a:bodyPr anchor="ctr"/>
              <a:lstStyle/>
              <a:p>
                <a:pPr algn="ctr" defTabSz="457200" fontAlgn="base">
                  <a:spcBef>
                    <a:spcPct val="0"/>
                  </a:spcBef>
                  <a:spcAft>
                    <a:spcPct val="0"/>
                  </a:spcAft>
                  <a:buFont typeface="Arial" pitchFamily="34" charset="0"/>
                  <a:buNone/>
                </a:pPr>
                <a:endParaRPr lang="zh-CN" altLang="en-US" sz="1800">
                  <a:solidFill>
                    <a:srgbClr val="FFFFFF"/>
                  </a:solidFill>
                  <a:latin typeface="Arial" pitchFamily="34" charset="0"/>
                  <a:ea typeface="宋体" pitchFamily="2" charset="-122"/>
                  <a:cs typeface="Arial" pitchFamily="34" charset="0"/>
                </a:endParaRPr>
              </a:p>
            </p:txBody>
          </p:sp>
          <p:sp>
            <p:nvSpPr>
              <p:cNvPr id="4103" name="文本框 19"/>
              <p:cNvSpPr txBox="1">
                <a:spLocks noChangeArrowheads="1"/>
              </p:cNvSpPr>
              <p:nvPr/>
            </p:nvSpPr>
            <p:spPr bwMode="auto">
              <a:xfrm>
                <a:off x="217344" y="31110"/>
                <a:ext cx="717814" cy="150041"/>
              </a:xfrm>
              <a:prstGeom prst="rect">
                <a:avLst/>
              </a:prstGeom>
              <a:noFill/>
              <a:ln w="9525">
                <a:noFill/>
                <a:miter lim="800000"/>
                <a:headEnd/>
                <a:tailEnd/>
              </a:ln>
            </p:spPr>
            <p:txBody>
              <a:bodyPr>
                <a:spAutoFit/>
              </a:bodyPr>
              <a:lstStyle/>
              <a:p>
                <a:pPr defTabSz="457200" fontAlgn="base">
                  <a:spcBef>
                    <a:spcPct val="0"/>
                  </a:spcBef>
                  <a:spcAft>
                    <a:spcPct val="0"/>
                  </a:spcAft>
                  <a:buFont typeface="Arial" pitchFamily="34" charset="0"/>
                  <a:buNone/>
                </a:pPr>
                <a:r>
                  <a:rPr lang="en-US" sz="700" i="1">
                    <a:solidFill>
                      <a:srgbClr val="FFFFFF"/>
                    </a:solidFill>
                    <a:latin typeface="Arial" pitchFamily="34" charset="0"/>
                    <a:ea typeface="宋体" pitchFamily="2" charset="-122"/>
                    <a:cs typeface="Arial" pitchFamily="34" charset="0"/>
                  </a:rPr>
                  <a:t>G143, B212</a:t>
                </a:r>
                <a:endParaRPr lang="zh-CN" altLang="en-US" sz="700" i="1">
                  <a:solidFill>
                    <a:srgbClr val="FFFFFF"/>
                  </a:solidFill>
                  <a:latin typeface="Arial" pitchFamily="34" charset="0"/>
                  <a:ea typeface="宋体" pitchFamily="2" charset="-122"/>
                  <a:cs typeface="Arial" pitchFamily="34" charset="0"/>
                </a:endParaRPr>
              </a:p>
            </p:txBody>
          </p:sp>
        </p:grpSp>
        <p:grpSp>
          <p:nvGrpSpPr>
            <p:cNvPr id="4104" name="组 9"/>
            <p:cNvGrpSpPr>
              <a:grpSpLocks/>
            </p:cNvGrpSpPr>
            <p:nvPr/>
          </p:nvGrpSpPr>
          <p:grpSpPr bwMode="auto">
            <a:xfrm>
              <a:off x="0" y="373460"/>
              <a:ext cx="1199362" cy="254390"/>
              <a:chOff x="0" y="0"/>
              <a:chExt cx="1199362" cy="254390"/>
            </a:xfrm>
          </p:grpSpPr>
          <p:sp>
            <p:nvSpPr>
              <p:cNvPr id="4105" name="矩形 14"/>
              <p:cNvSpPr>
                <a:spLocks noChangeArrowheads="1"/>
              </p:cNvSpPr>
              <p:nvPr/>
            </p:nvSpPr>
            <p:spPr bwMode="auto">
              <a:xfrm>
                <a:off x="0" y="0"/>
                <a:ext cx="254390" cy="254390"/>
              </a:xfrm>
              <a:prstGeom prst="rect">
                <a:avLst/>
              </a:prstGeom>
              <a:solidFill>
                <a:srgbClr val="8CC63E"/>
              </a:solidFill>
              <a:ln w="9525">
                <a:noFill/>
                <a:miter lim="800000"/>
                <a:headEnd/>
                <a:tailEnd/>
              </a:ln>
            </p:spPr>
            <p:txBody>
              <a:bodyPr anchor="ctr"/>
              <a:lstStyle/>
              <a:p>
                <a:pPr algn="ctr" defTabSz="457200" fontAlgn="base">
                  <a:spcBef>
                    <a:spcPct val="0"/>
                  </a:spcBef>
                  <a:spcAft>
                    <a:spcPct val="0"/>
                  </a:spcAft>
                  <a:buFont typeface="Arial" pitchFamily="34" charset="0"/>
                  <a:buNone/>
                </a:pPr>
                <a:endParaRPr lang="zh-CN" altLang="en-US" sz="1800">
                  <a:solidFill>
                    <a:srgbClr val="FFFFFF"/>
                  </a:solidFill>
                  <a:latin typeface="Arial" pitchFamily="34" charset="0"/>
                  <a:ea typeface="宋体" pitchFamily="2" charset="-122"/>
                  <a:cs typeface="Arial" pitchFamily="34" charset="0"/>
                </a:endParaRPr>
              </a:p>
            </p:txBody>
          </p:sp>
          <p:sp>
            <p:nvSpPr>
              <p:cNvPr id="4106" name="文本框 15"/>
              <p:cNvSpPr txBox="1">
                <a:spLocks noChangeArrowheads="1"/>
              </p:cNvSpPr>
              <p:nvPr/>
            </p:nvSpPr>
            <p:spPr bwMode="auto">
              <a:xfrm>
                <a:off x="217344" y="31110"/>
                <a:ext cx="982018" cy="150041"/>
              </a:xfrm>
              <a:prstGeom prst="rect">
                <a:avLst/>
              </a:prstGeom>
              <a:noFill/>
              <a:ln w="9525">
                <a:noFill/>
                <a:miter lim="800000"/>
                <a:headEnd/>
                <a:tailEnd/>
              </a:ln>
            </p:spPr>
            <p:txBody>
              <a:bodyPr>
                <a:spAutoFit/>
              </a:bodyPr>
              <a:lstStyle/>
              <a:p>
                <a:pPr defTabSz="457200" fontAlgn="base">
                  <a:spcBef>
                    <a:spcPct val="0"/>
                  </a:spcBef>
                  <a:spcAft>
                    <a:spcPct val="0"/>
                  </a:spcAft>
                  <a:buFont typeface="Arial" pitchFamily="34" charset="0"/>
                  <a:buNone/>
                </a:pPr>
                <a:r>
                  <a:rPr lang="en-US" sz="700" i="1">
                    <a:solidFill>
                      <a:srgbClr val="FFFFFF"/>
                    </a:solidFill>
                    <a:latin typeface="Arial" pitchFamily="34" charset="0"/>
                    <a:ea typeface="宋体" pitchFamily="2" charset="-122"/>
                    <a:cs typeface="Arial" pitchFamily="34" charset="0"/>
                  </a:rPr>
                  <a:t>R140,G198, B62</a:t>
                </a:r>
                <a:endParaRPr lang="zh-CN" altLang="en-US" sz="700" i="1">
                  <a:solidFill>
                    <a:srgbClr val="FFFFFF"/>
                  </a:solidFill>
                  <a:latin typeface="Arial" pitchFamily="34" charset="0"/>
                  <a:ea typeface="宋体" pitchFamily="2" charset="-122"/>
                  <a:cs typeface="Arial" pitchFamily="34" charset="0"/>
                </a:endParaRPr>
              </a:p>
            </p:txBody>
          </p:sp>
        </p:grpSp>
        <p:sp>
          <p:nvSpPr>
            <p:cNvPr id="4107" name="矩形 10"/>
            <p:cNvSpPr>
              <a:spLocks noChangeArrowheads="1"/>
            </p:cNvSpPr>
            <p:nvPr/>
          </p:nvSpPr>
          <p:spPr bwMode="auto">
            <a:xfrm>
              <a:off x="0" y="734618"/>
              <a:ext cx="254390" cy="254390"/>
            </a:xfrm>
            <a:prstGeom prst="rect">
              <a:avLst/>
            </a:prstGeom>
            <a:solidFill>
              <a:srgbClr val="5ACBF5"/>
            </a:solidFill>
            <a:ln w="9525">
              <a:noFill/>
              <a:miter lim="800000"/>
              <a:headEnd/>
              <a:tailEnd/>
            </a:ln>
          </p:spPr>
          <p:txBody>
            <a:bodyPr anchor="ctr"/>
            <a:lstStyle/>
            <a:p>
              <a:pPr algn="ctr" defTabSz="457200" fontAlgn="base">
                <a:spcBef>
                  <a:spcPct val="0"/>
                </a:spcBef>
                <a:spcAft>
                  <a:spcPct val="0"/>
                </a:spcAft>
                <a:buFont typeface="Arial" pitchFamily="34" charset="0"/>
                <a:buNone/>
              </a:pPr>
              <a:endParaRPr lang="zh-CN" altLang="en-US" sz="1800">
                <a:solidFill>
                  <a:srgbClr val="FFFFFF"/>
                </a:solidFill>
                <a:latin typeface="Arial" pitchFamily="34" charset="0"/>
                <a:ea typeface="宋体" pitchFamily="2" charset="-122"/>
                <a:cs typeface="Arial" pitchFamily="34" charset="0"/>
              </a:endParaRPr>
            </a:p>
          </p:txBody>
        </p:sp>
        <p:sp>
          <p:nvSpPr>
            <p:cNvPr id="4108" name="文本框 12"/>
            <p:cNvSpPr txBox="1">
              <a:spLocks noChangeArrowheads="1"/>
            </p:cNvSpPr>
            <p:nvPr/>
          </p:nvSpPr>
          <p:spPr bwMode="auto">
            <a:xfrm>
              <a:off x="217344" y="765728"/>
              <a:ext cx="1175210" cy="150040"/>
            </a:xfrm>
            <a:prstGeom prst="rect">
              <a:avLst/>
            </a:prstGeom>
            <a:noFill/>
            <a:ln w="9525">
              <a:noFill/>
              <a:miter lim="800000"/>
              <a:headEnd/>
              <a:tailEnd/>
            </a:ln>
          </p:spPr>
          <p:txBody>
            <a:bodyPr>
              <a:spAutoFit/>
            </a:bodyPr>
            <a:lstStyle/>
            <a:p>
              <a:pPr defTabSz="457200" fontAlgn="base">
                <a:spcBef>
                  <a:spcPct val="0"/>
                </a:spcBef>
                <a:spcAft>
                  <a:spcPct val="0"/>
                </a:spcAft>
                <a:buFont typeface="Arial" pitchFamily="34" charset="0"/>
                <a:buNone/>
              </a:pPr>
              <a:r>
                <a:rPr lang="en-US" sz="700" i="1">
                  <a:solidFill>
                    <a:srgbClr val="FFFFFF"/>
                  </a:solidFill>
                  <a:latin typeface="Arial" pitchFamily="34" charset="0"/>
                  <a:ea typeface="宋体" pitchFamily="2" charset="-122"/>
                  <a:cs typeface="Arial" pitchFamily="34" charset="0"/>
                </a:rPr>
                <a:t>R90,G203, B245</a:t>
              </a:r>
              <a:endParaRPr lang="zh-CN" altLang="en-US" sz="700" i="1">
                <a:solidFill>
                  <a:srgbClr val="FFFFFF"/>
                </a:solidFill>
                <a:latin typeface="Arial" pitchFamily="34" charset="0"/>
                <a:ea typeface="宋体" pitchFamily="2" charset="-122"/>
                <a:cs typeface="Arial" pitchFamily="34" charset="0"/>
              </a:endParaRPr>
            </a:p>
          </p:txBody>
        </p:sp>
      </p:grpSp>
      <p:sp>
        <p:nvSpPr>
          <p:cNvPr id="4109" name="TextBox 16"/>
          <p:cNvSpPr txBox="1">
            <a:spLocks noChangeArrowheads="1"/>
          </p:cNvSpPr>
          <p:nvPr userDrawn="1"/>
        </p:nvSpPr>
        <p:spPr bwMode="auto">
          <a:xfrm>
            <a:off x="5030506" y="6470073"/>
            <a:ext cx="2190750" cy="226484"/>
          </a:xfrm>
          <a:prstGeom prst="rect">
            <a:avLst/>
          </a:prstGeom>
          <a:noFill/>
          <a:ln w="9525">
            <a:noFill/>
            <a:miter lim="800000"/>
            <a:headEnd/>
            <a:tailEnd/>
          </a:ln>
        </p:spPr>
        <p:txBody>
          <a:bodyPr lIns="0" tIns="0" rIns="0" bIns="0"/>
          <a:lstStyle/>
          <a:p>
            <a:pPr defTabSz="457200" fontAlgn="base">
              <a:spcBef>
                <a:spcPct val="0"/>
              </a:spcBef>
              <a:spcAft>
                <a:spcPct val="0"/>
              </a:spcAft>
              <a:buFont typeface="Arial" pitchFamily="34" charset="0"/>
              <a:buNone/>
            </a:pPr>
            <a:r>
              <a:rPr lang="en-US" sz="600" dirty="0">
                <a:solidFill>
                  <a:srgbClr val="7F7F7F"/>
                </a:solidFill>
                <a:latin typeface="Arial" pitchFamily="34" charset="0"/>
                <a:ea typeface="宋体" pitchFamily="2" charset="-122"/>
                <a:cs typeface="Arial" pitchFamily="34" charset="0"/>
              </a:rPr>
              <a:t>© </a:t>
            </a:r>
            <a:r>
              <a:rPr lang="en-US" sz="600" dirty="0" smtClean="0">
                <a:solidFill>
                  <a:srgbClr val="7F7F7F"/>
                </a:solidFill>
                <a:latin typeface="Arial" pitchFamily="34" charset="0"/>
                <a:ea typeface="宋体" pitchFamily="2" charset="-122"/>
                <a:cs typeface="Arial" pitchFamily="34" charset="0"/>
              </a:rPr>
              <a:t>ZTE All </a:t>
            </a:r>
            <a:r>
              <a:rPr lang="en-US" sz="600" dirty="0">
                <a:solidFill>
                  <a:srgbClr val="7F7F7F"/>
                </a:solidFill>
                <a:latin typeface="Arial" pitchFamily="34" charset="0"/>
                <a:ea typeface="宋体" pitchFamily="2" charset="-122"/>
                <a:cs typeface="Arial" pitchFamily="34" charset="0"/>
              </a:rPr>
              <a:t>rights reserved</a:t>
            </a:r>
          </a:p>
        </p:txBody>
      </p:sp>
      <p:sp>
        <p:nvSpPr>
          <p:cNvPr id="4110" name="Slide Number Placeholder 5"/>
          <p:cNvSpPr>
            <a:spLocks noGrp="1" noChangeArrowheads="1"/>
          </p:cNvSpPr>
          <p:nvPr userDrawn="1"/>
        </p:nvSpPr>
        <p:spPr bwMode="auto">
          <a:xfrm>
            <a:off x="238125" y="6466418"/>
            <a:ext cx="419100" cy="486833"/>
          </a:xfrm>
          <a:prstGeom prst="rect">
            <a:avLst/>
          </a:prstGeom>
          <a:noFill/>
          <a:ln w="9525">
            <a:noFill/>
            <a:miter lim="800000"/>
            <a:headEnd/>
            <a:tailEnd/>
          </a:ln>
        </p:spPr>
        <p:txBody>
          <a:bodyPr anchor="ctr"/>
          <a:lstStyle/>
          <a:p>
            <a:pPr defTabSz="457200" fontAlgn="base">
              <a:spcBef>
                <a:spcPct val="0"/>
              </a:spcBef>
              <a:spcAft>
                <a:spcPct val="0"/>
              </a:spcAft>
              <a:buFont typeface="Arial" pitchFamily="34" charset="0"/>
              <a:buNone/>
            </a:pPr>
            <a:fld id="{63A232AC-B835-42C1-99DB-2C459B2C1403}" type="slidenum">
              <a:rPr lang="en-US" sz="800">
                <a:solidFill>
                  <a:srgbClr val="404040"/>
                </a:solidFill>
                <a:latin typeface="Arial" pitchFamily="34" charset="0"/>
                <a:ea typeface="宋体" pitchFamily="2" charset="-122"/>
                <a:cs typeface="Arial" pitchFamily="34" charset="0"/>
              </a:rPr>
              <a:pPr defTabSz="457200" fontAlgn="base">
                <a:spcBef>
                  <a:spcPct val="0"/>
                </a:spcBef>
                <a:spcAft>
                  <a:spcPct val="0"/>
                </a:spcAft>
                <a:buFont typeface="Arial" pitchFamily="34" charset="0"/>
                <a:buNone/>
              </a:pPr>
              <a:t>‹#›</a:t>
            </a:fld>
            <a:endParaRPr lang="en-US" sz="800" dirty="0">
              <a:solidFill>
                <a:srgbClr val="404040"/>
              </a:solidFill>
              <a:latin typeface="Arial" pitchFamily="34" charset="0"/>
              <a:ea typeface="宋体" pitchFamily="2" charset="-122"/>
              <a:cs typeface="Arial" pitchFamily="34" charset="0"/>
            </a:endParaRPr>
          </a:p>
        </p:txBody>
      </p:sp>
      <p:sp>
        <p:nvSpPr>
          <p:cNvPr id="4111" name="标题占位符 1"/>
          <p:cNvSpPr>
            <a:spLocks noGrp="1" noChangeArrowheads="1"/>
          </p:cNvSpPr>
          <p:nvPr>
            <p:ph type="title"/>
          </p:nvPr>
        </p:nvSpPr>
        <p:spPr bwMode="auto">
          <a:xfrm>
            <a:off x="333375" y="455084"/>
            <a:ext cx="8516938" cy="96308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smtClean="0"/>
              <a:t>单击此处编辑母版标题样式</a:t>
            </a:r>
          </a:p>
        </p:txBody>
      </p:sp>
      <p:sp>
        <p:nvSpPr>
          <p:cNvPr id="4112" name="文本占位符 2"/>
          <p:cNvSpPr>
            <a:spLocks noGrp="1" noChangeArrowheads="1"/>
          </p:cNvSpPr>
          <p:nvPr>
            <p:ph type="body" idx="1"/>
          </p:nvPr>
        </p:nvSpPr>
        <p:spPr bwMode="auto">
          <a:xfrm>
            <a:off x="358775" y="1600200"/>
            <a:ext cx="8491538" cy="42523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smtClean="0"/>
              <a:t>单击此处编辑母版文本样式</a:t>
            </a:r>
          </a:p>
          <a:p>
            <a:pPr lvl="1"/>
            <a:r>
              <a:rPr lang="zh-CN" smtClean="0"/>
              <a:t>二级</a:t>
            </a:r>
          </a:p>
          <a:p>
            <a:pPr lvl="2"/>
            <a:r>
              <a:rPr lang="zh-CN" smtClean="0"/>
              <a:t>三级</a:t>
            </a:r>
          </a:p>
          <a:p>
            <a:pPr lvl="3"/>
            <a:r>
              <a:rPr lang="zh-CN" smtClean="0"/>
              <a:t>四级</a:t>
            </a:r>
          </a:p>
          <a:p>
            <a:pPr lvl="4"/>
            <a:r>
              <a:rPr lang="zh-CN" smtClean="0"/>
              <a:t>五级</a:t>
            </a:r>
          </a:p>
        </p:txBody>
      </p:sp>
      <p:sp>
        <p:nvSpPr>
          <p:cNvPr id="18" name="TextBox 17"/>
          <p:cNvSpPr txBox="1">
            <a:spLocks noChangeArrowheads="1"/>
          </p:cNvSpPr>
          <p:nvPr userDrawn="1"/>
        </p:nvSpPr>
        <p:spPr bwMode="auto">
          <a:xfrm>
            <a:off x="8449402" y="133543"/>
            <a:ext cx="424441" cy="321541"/>
          </a:xfrm>
          <a:prstGeom prst="rect">
            <a:avLst/>
          </a:prstGeom>
          <a:noFill/>
          <a:ln w="9525" cap="flat" cmpd="sng">
            <a:noFill/>
            <a:bevel/>
            <a:headEnd/>
            <a:tailEnd/>
          </a:ln>
          <a:effectLst/>
        </p:spPr>
        <p:txBody>
          <a:bodyPr lIns="0" tIns="0" rIns="0" bIns="0"/>
          <a:lstStyle/>
          <a:p>
            <a:pPr defTabSz="457200" fontAlgn="base">
              <a:spcBef>
                <a:spcPct val="0"/>
              </a:spcBef>
              <a:spcAft>
                <a:spcPct val="0"/>
              </a:spcAft>
              <a:buFont typeface="Arial" pitchFamily="34" charset="0"/>
              <a:buNone/>
            </a:pPr>
            <a:r>
              <a:rPr lang="zh-CN" altLang="en-US" sz="1000" dirty="0" smtClean="0">
                <a:solidFill>
                  <a:srgbClr val="404040"/>
                </a:solidFill>
                <a:latin typeface="微软雅黑" pitchFamily="34" charset="-122"/>
                <a:cs typeface="Heiti SC Light"/>
              </a:rPr>
              <a:t>秘密</a:t>
            </a:r>
            <a:r>
              <a:rPr lang="en-US" sz="1000" dirty="0" smtClean="0">
                <a:solidFill>
                  <a:srgbClr val="404040"/>
                </a:solidFill>
                <a:latin typeface="微软雅黑" pitchFamily="34" charset="-122"/>
                <a:ea typeface="Heiti SC Light"/>
                <a:cs typeface="Heiti SC Light"/>
              </a:rPr>
              <a:t>▲</a:t>
            </a:r>
            <a:endParaRPr lang="en-US" sz="1000" dirty="0">
              <a:solidFill>
                <a:srgbClr val="404040"/>
              </a:solidFill>
              <a:latin typeface="微软雅黑" pitchFamily="34" charset="-122"/>
              <a:ea typeface="Heiti SC Light"/>
              <a:cs typeface="Heiti SC Light"/>
            </a:endParaRPr>
          </a:p>
        </p:txBody>
      </p:sp>
    </p:spTree>
    <p:extLst>
      <p:ext uri="{BB962C8B-B14F-4D97-AF65-F5344CB8AC3E}">
        <p14:creationId xmlns:p14="http://schemas.microsoft.com/office/powerpoint/2010/main" val="38486313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Lst>
  <p:timing>
    <p:tnLst>
      <p:par>
        <p:cTn id="1" dur="indefinite" restart="never" nodeType="tmRoot"/>
      </p:par>
    </p:tnLst>
  </p:timing>
  <p:txStyles>
    <p:titleStyle>
      <a:lvl1pPr algn="l" defTabSz="457200" rtl="0" fontAlgn="base">
        <a:spcBef>
          <a:spcPct val="0"/>
        </a:spcBef>
        <a:spcAft>
          <a:spcPct val="0"/>
        </a:spcAft>
        <a:defRPr sz="2400">
          <a:solidFill>
            <a:schemeClr val="tx1"/>
          </a:solidFill>
          <a:latin typeface="+mj-lt"/>
          <a:ea typeface="+mj-ea"/>
          <a:cs typeface="+mj-cs"/>
        </a:defRPr>
      </a:lvl1pPr>
      <a:lvl2pPr algn="l" defTabSz="457200" rtl="0" fontAlgn="base">
        <a:spcBef>
          <a:spcPct val="0"/>
        </a:spcBef>
        <a:spcAft>
          <a:spcPct val="0"/>
        </a:spcAft>
        <a:defRPr sz="2400">
          <a:solidFill>
            <a:schemeClr val="tx1"/>
          </a:solidFill>
          <a:latin typeface="Calibri" pitchFamily="34" charset="0"/>
          <a:ea typeface="微软雅黑" pitchFamily="34" charset="-122"/>
        </a:defRPr>
      </a:lvl2pPr>
      <a:lvl3pPr algn="l" defTabSz="457200" rtl="0" fontAlgn="base">
        <a:spcBef>
          <a:spcPct val="0"/>
        </a:spcBef>
        <a:spcAft>
          <a:spcPct val="0"/>
        </a:spcAft>
        <a:defRPr sz="2400">
          <a:solidFill>
            <a:schemeClr val="tx1"/>
          </a:solidFill>
          <a:latin typeface="Calibri" pitchFamily="34" charset="0"/>
          <a:ea typeface="微软雅黑" pitchFamily="34" charset="-122"/>
        </a:defRPr>
      </a:lvl3pPr>
      <a:lvl4pPr algn="l" defTabSz="457200" rtl="0" fontAlgn="base">
        <a:spcBef>
          <a:spcPct val="0"/>
        </a:spcBef>
        <a:spcAft>
          <a:spcPct val="0"/>
        </a:spcAft>
        <a:defRPr sz="2400">
          <a:solidFill>
            <a:schemeClr val="tx1"/>
          </a:solidFill>
          <a:latin typeface="Calibri" pitchFamily="34" charset="0"/>
          <a:ea typeface="微软雅黑" pitchFamily="34" charset="-122"/>
        </a:defRPr>
      </a:lvl4pPr>
      <a:lvl5pPr algn="l" defTabSz="457200" rtl="0" fontAlgn="base">
        <a:spcBef>
          <a:spcPct val="0"/>
        </a:spcBef>
        <a:spcAft>
          <a:spcPct val="0"/>
        </a:spcAft>
        <a:defRPr sz="2400">
          <a:solidFill>
            <a:schemeClr val="tx1"/>
          </a:solidFill>
          <a:latin typeface="Calibri" pitchFamily="34" charset="0"/>
          <a:ea typeface="微软雅黑" pitchFamily="34" charset="-122"/>
        </a:defRPr>
      </a:lvl5pPr>
      <a:lvl6pPr marL="457200" algn="l" defTabSz="457200" rtl="0" fontAlgn="base">
        <a:spcBef>
          <a:spcPct val="0"/>
        </a:spcBef>
        <a:spcAft>
          <a:spcPct val="0"/>
        </a:spcAft>
        <a:defRPr sz="2400">
          <a:solidFill>
            <a:schemeClr val="tx1"/>
          </a:solidFill>
          <a:latin typeface="Calibri" pitchFamily="34" charset="0"/>
          <a:ea typeface="微软雅黑" pitchFamily="34" charset="-122"/>
        </a:defRPr>
      </a:lvl6pPr>
      <a:lvl7pPr marL="914400" algn="l" defTabSz="457200" rtl="0" fontAlgn="base">
        <a:spcBef>
          <a:spcPct val="0"/>
        </a:spcBef>
        <a:spcAft>
          <a:spcPct val="0"/>
        </a:spcAft>
        <a:defRPr sz="2400">
          <a:solidFill>
            <a:schemeClr val="tx1"/>
          </a:solidFill>
          <a:latin typeface="Calibri" pitchFamily="34" charset="0"/>
          <a:ea typeface="微软雅黑" pitchFamily="34" charset="-122"/>
        </a:defRPr>
      </a:lvl7pPr>
      <a:lvl8pPr marL="1371600" algn="l" defTabSz="457200" rtl="0" fontAlgn="base">
        <a:spcBef>
          <a:spcPct val="0"/>
        </a:spcBef>
        <a:spcAft>
          <a:spcPct val="0"/>
        </a:spcAft>
        <a:defRPr sz="2400">
          <a:solidFill>
            <a:schemeClr val="tx1"/>
          </a:solidFill>
          <a:latin typeface="Calibri" pitchFamily="34" charset="0"/>
          <a:ea typeface="微软雅黑" pitchFamily="34" charset="-122"/>
        </a:defRPr>
      </a:lvl8pPr>
      <a:lvl9pPr marL="1828800" algn="l" defTabSz="457200" rtl="0" fontAlgn="base">
        <a:spcBef>
          <a:spcPct val="0"/>
        </a:spcBef>
        <a:spcAft>
          <a:spcPct val="0"/>
        </a:spcAft>
        <a:defRPr sz="2400">
          <a:solidFill>
            <a:schemeClr val="tx1"/>
          </a:solidFill>
          <a:latin typeface="Calibri" pitchFamily="34" charset="0"/>
          <a:ea typeface="微软雅黑" pitchFamily="34" charset="-122"/>
        </a:defRPr>
      </a:lvl9pPr>
    </p:titleStyle>
    <p:bodyStyle>
      <a:lvl1pPr algn="l" defTabSz="457200" rtl="0" fontAlgn="base">
        <a:lnSpc>
          <a:spcPct val="120000"/>
        </a:lnSpc>
        <a:spcBef>
          <a:spcPct val="20000"/>
        </a:spcBef>
        <a:spcAft>
          <a:spcPct val="0"/>
        </a:spcAft>
        <a:buFont typeface="Arial" pitchFamily="34" charset="0"/>
        <a:defRPr sz="2000">
          <a:solidFill>
            <a:schemeClr val="tx1"/>
          </a:solidFill>
          <a:latin typeface="+mn-lt"/>
          <a:ea typeface="+mn-ea"/>
          <a:cs typeface="+mn-cs"/>
        </a:defRPr>
      </a:lvl1pPr>
      <a:lvl2pPr marL="742950" indent="-285750" algn="l" defTabSz="457200" rtl="0" fontAlgn="base">
        <a:lnSpc>
          <a:spcPct val="120000"/>
        </a:lnSpc>
        <a:spcBef>
          <a:spcPct val="20000"/>
        </a:spcBef>
        <a:spcAft>
          <a:spcPct val="0"/>
        </a:spcAft>
        <a:buFont typeface="Arial" pitchFamily="34" charset="0"/>
        <a:buChar char="–"/>
        <a:defRPr>
          <a:solidFill>
            <a:schemeClr val="tx1"/>
          </a:solidFill>
          <a:latin typeface="+mn-lt"/>
          <a:ea typeface="+mn-ea"/>
        </a:defRPr>
      </a:lvl2pPr>
      <a:lvl3pPr marL="1143000" indent="-228600" algn="l" defTabSz="457200" rtl="0" fontAlgn="base">
        <a:lnSpc>
          <a:spcPct val="120000"/>
        </a:lnSpc>
        <a:spcBef>
          <a:spcPct val="20000"/>
        </a:spcBef>
        <a:spcAft>
          <a:spcPct val="0"/>
        </a:spcAft>
        <a:buFont typeface="Arial" pitchFamily="34" charset="0"/>
        <a:buChar char="•"/>
        <a:defRPr sz="1600">
          <a:solidFill>
            <a:schemeClr val="tx1"/>
          </a:solidFill>
          <a:latin typeface="+mn-lt"/>
          <a:ea typeface="+mn-ea"/>
        </a:defRPr>
      </a:lvl3pPr>
      <a:lvl4pPr marL="1600200" indent="-228600" algn="l" defTabSz="457200" rtl="0" fontAlgn="base">
        <a:lnSpc>
          <a:spcPct val="120000"/>
        </a:lnSpc>
        <a:spcBef>
          <a:spcPct val="20000"/>
        </a:spcBef>
        <a:spcAft>
          <a:spcPct val="0"/>
        </a:spcAft>
        <a:buFont typeface="Arial" pitchFamily="34" charset="0"/>
        <a:buChar char="–"/>
        <a:defRPr sz="1400">
          <a:solidFill>
            <a:schemeClr val="tx1"/>
          </a:solidFill>
          <a:latin typeface="+mn-lt"/>
          <a:ea typeface="+mn-ea"/>
        </a:defRPr>
      </a:lvl4pPr>
      <a:lvl5pPr marL="20574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5pPr>
      <a:lvl6pPr marL="25146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6pPr>
      <a:lvl7pPr marL="29718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7pPr>
      <a:lvl8pPr marL="34290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8pPr>
      <a:lvl9pPr marL="38862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56.emf"/><Relationship Id="rId5" Type="http://schemas.openxmlformats.org/officeDocument/2006/relationships/package" Target="../embeddings/Microsoft_Visio___22222211.vsdx"/><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64.JP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jpeg"/><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7.jpeg"/><Relationship Id="rId1" Type="http://schemas.openxmlformats.org/officeDocument/2006/relationships/slideLayout" Target="../slideLayouts/slideLayout18.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7.jpeg"/><Relationship Id="rId1" Type="http://schemas.openxmlformats.org/officeDocument/2006/relationships/slideLayout" Target="../slideLayouts/slideLayout1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7.jpeg"/><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57.jpeg"/><Relationship Id="rId1" Type="http://schemas.openxmlformats.org/officeDocument/2006/relationships/slideLayout" Target="../slideLayouts/slideLayout18.xml"/><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png"/><Relationship Id="rId5" Type="http://schemas.openxmlformats.org/officeDocument/2006/relationships/diagramQuickStyle" Target="../diagrams/quickStyle1.xml"/><Relationship Id="rId10" Type="http://schemas.openxmlformats.org/officeDocument/2006/relationships/image" Target="../media/image10.png"/><Relationship Id="rId4" Type="http://schemas.openxmlformats.org/officeDocument/2006/relationships/diagramLayout" Target="../diagrams/layout1.xml"/><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7.jpeg"/><Relationship Id="rId1" Type="http://schemas.openxmlformats.org/officeDocument/2006/relationships/slideLayout" Target="../slideLayouts/slideLayout18.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7.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7.jpeg"/><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7.jpeg"/><Relationship Id="rId1" Type="http://schemas.openxmlformats.org/officeDocument/2006/relationships/slideLayout" Target="../slideLayouts/slideLayout18.xml"/><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7.jpeg"/><Relationship Id="rId1" Type="http://schemas.openxmlformats.org/officeDocument/2006/relationships/slideLayout" Target="../slideLayouts/slideLayout18.xml"/><Relationship Id="rId5" Type="http://schemas.openxmlformats.org/officeDocument/2006/relationships/image" Target="../media/image9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7.jpeg"/><Relationship Id="rId1" Type="http://schemas.openxmlformats.org/officeDocument/2006/relationships/slideLayout" Target="../slideLayouts/slideLayout18.xml"/><Relationship Id="rId5" Type="http://schemas.openxmlformats.org/officeDocument/2006/relationships/image" Target="../media/image94.png"/><Relationship Id="rId4" Type="http://schemas.openxmlformats.org/officeDocument/2006/relationships/image" Target="../media/image93.jpe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7.jpeg"/><Relationship Id="rId1" Type="http://schemas.openxmlformats.org/officeDocument/2006/relationships/slideLayout" Target="../slideLayouts/slideLayout18.xml"/><Relationship Id="rId5" Type="http://schemas.openxmlformats.org/officeDocument/2006/relationships/image" Target="../media/image97.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7.jpeg"/><Relationship Id="rId1" Type="http://schemas.openxmlformats.org/officeDocument/2006/relationships/slideLayout" Target="../slideLayouts/slideLayout18.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2.wmf"/><Relationship Id="rId4" Type="http://schemas.openxmlformats.org/officeDocument/2006/relationships/package" Target="../embeddings/Microsoft_Word___2.docx"/></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hyperlink" Target="http://www.andmu.cn/"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5576" y="1916832"/>
            <a:ext cx="7344816" cy="1938992"/>
          </a:xfrm>
          <a:prstGeom prst="rect">
            <a:avLst/>
          </a:prstGeom>
          <a:noFill/>
        </p:spPr>
        <p:txBody>
          <a:bodyPr wrap="square" rtlCol="0">
            <a:spAutoFit/>
          </a:bodyPr>
          <a:lstStyle/>
          <a:p>
            <a:pPr algn="ctr">
              <a:lnSpc>
                <a:spcPct val="150000"/>
              </a:lnSpc>
            </a:pPr>
            <a:r>
              <a:rPr lang="zh-CN" altLang="en-US" sz="4000" b="1" dirty="0">
                <a:solidFill>
                  <a:srgbClr val="0070C0"/>
                </a:solidFill>
                <a:latin typeface="微软雅黑" pitchFamily="34" charset="-122"/>
                <a:ea typeface="微软雅黑" pitchFamily="34" charset="-122"/>
              </a:rPr>
              <a:t>和</a:t>
            </a:r>
            <a:r>
              <a:rPr lang="zh-CN" altLang="en-US" sz="4000" b="1" dirty="0" smtClean="0">
                <a:solidFill>
                  <a:srgbClr val="0070C0"/>
                </a:solidFill>
                <a:latin typeface="微软雅黑" pitchFamily="34" charset="-122"/>
                <a:ea typeface="微软雅黑" pitchFamily="34" charset="-122"/>
              </a:rPr>
              <a:t>目产品</a:t>
            </a:r>
            <a:endParaRPr lang="en-US" altLang="zh-CN" sz="4000" b="1" dirty="0" smtClean="0">
              <a:solidFill>
                <a:srgbClr val="0070C0"/>
              </a:solidFill>
              <a:latin typeface="微软雅黑" pitchFamily="34" charset="-122"/>
              <a:ea typeface="微软雅黑" pitchFamily="34" charset="-122"/>
            </a:endParaRPr>
          </a:p>
          <a:p>
            <a:pPr algn="ctr">
              <a:lnSpc>
                <a:spcPct val="150000"/>
              </a:lnSpc>
            </a:pPr>
            <a:r>
              <a:rPr lang="zh-CN" altLang="en-US" sz="4000" b="1" dirty="0">
                <a:solidFill>
                  <a:srgbClr val="0070C0"/>
                </a:solidFill>
                <a:latin typeface="微软雅黑" pitchFamily="34" charset="-122"/>
                <a:ea typeface="微软雅黑" pitchFamily="34" charset="-122"/>
              </a:rPr>
              <a:t>培训</a:t>
            </a:r>
            <a:r>
              <a:rPr lang="zh-CN" altLang="en-US" sz="4000" b="1" dirty="0" smtClean="0">
                <a:solidFill>
                  <a:srgbClr val="0070C0"/>
                </a:solidFill>
                <a:latin typeface="微软雅黑" pitchFamily="34" charset="-122"/>
                <a:ea typeface="微软雅黑" pitchFamily="34" charset="-122"/>
              </a:rPr>
              <a:t>材料</a:t>
            </a:r>
            <a:endParaRPr lang="en-US" altLang="zh-CN" sz="4000" b="1" dirty="0">
              <a:solidFill>
                <a:srgbClr val="0070C0"/>
              </a:solidFill>
              <a:latin typeface="微软雅黑" pitchFamily="34" charset="-122"/>
              <a:ea typeface="微软雅黑" pitchFamily="34" charset="-122"/>
            </a:endParaRPr>
          </a:p>
        </p:txBody>
      </p:sp>
      <p:sp>
        <p:nvSpPr>
          <p:cNvPr id="5" name="TextBox 4"/>
          <p:cNvSpPr txBox="1"/>
          <p:nvPr/>
        </p:nvSpPr>
        <p:spPr>
          <a:xfrm>
            <a:off x="2699792" y="5229200"/>
            <a:ext cx="3744416" cy="400110"/>
          </a:xfrm>
          <a:prstGeom prst="rect">
            <a:avLst/>
          </a:prstGeom>
          <a:noFill/>
        </p:spPr>
        <p:txBody>
          <a:bodyPr wrap="square" rtlCol="0">
            <a:spAutoFit/>
          </a:bodyPr>
          <a:lstStyle/>
          <a:p>
            <a:pPr algn="ctr"/>
            <a:r>
              <a:rPr lang="zh-CN" altLang="en-US" sz="2000" b="1" dirty="0" smtClean="0">
                <a:solidFill>
                  <a:srgbClr val="0070C0"/>
                </a:solidFill>
                <a:latin typeface="微软雅黑" pitchFamily="34" charset="-122"/>
                <a:ea typeface="微软雅黑" pitchFamily="34" charset="-122"/>
              </a:rPr>
              <a:t>中移物联网有限公司</a:t>
            </a:r>
            <a:endParaRPr lang="en-US" altLang="zh-CN" sz="2000" b="1" dirty="0" smtClean="0">
              <a:solidFill>
                <a:srgbClr val="0070C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26720" y="3741534"/>
            <a:ext cx="1058806" cy="338554"/>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和目</a:t>
            </a:r>
            <a:endParaRPr lang="zh-CN" altLang="en-US" sz="16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61662" y="116632"/>
            <a:ext cx="7056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宋体" panose="02010600030101010101" pitchFamily="2" charset="-122"/>
              </a:rPr>
              <a:t>01.</a:t>
            </a:r>
            <a:r>
              <a:rPr lang="zh-CN" altLang="en-US" dirty="0" smtClean="0">
                <a:sym typeface="宋体" panose="02010600030101010101" pitchFamily="2" charset="-122"/>
              </a:rPr>
              <a:t>同样的镜头参数，和目具备更高的性能（三）</a:t>
            </a:r>
            <a:endParaRPr lang="zh-CN" altLang="en-US" dirty="0"/>
          </a:p>
        </p:txBody>
      </p:sp>
      <p:sp>
        <p:nvSpPr>
          <p:cNvPr id="13" name="文本框 12"/>
          <p:cNvSpPr txBox="1"/>
          <p:nvPr/>
        </p:nvSpPr>
        <p:spPr>
          <a:xfrm>
            <a:off x="420794" y="4333871"/>
            <a:ext cx="8277985" cy="224676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摄像头在同一位置，通过手机</a:t>
            </a:r>
            <a:r>
              <a:rPr lang="en-US" altLang="zh-CN" sz="2000" dirty="0">
                <a:latin typeface="微软雅黑" panose="020B0503020204020204" pitchFamily="34" charset="-122"/>
                <a:ea typeface="微软雅黑" panose="020B0503020204020204" pitchFamily="34" charset="-122"/>
              </a:rPr>
              <a:t>APP</a:t>
            </a:r>
            <a:r>
              <a:rPr lang="zh-CN" altLang="en-US" sz="2000" dirty="0">
                <a:latin typeface="微软雅黑" panose="020B0503020204020204" pitchFamily="34" charset="-122"/>
                <a:ea typeface="微软雅黑" panose="020B0503020204020204" pitchFamily="34" charset="-122"/>
              </a:rPr>
              <a:t>能够查看的视频监控范围。</a:t>
            </a:r>
          </a:p>
          <a:p>
            <a:endParaRPr lang="en-US" altLang="zh-CN" sz="2000" dirty="0" smtClean="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和目</a:t>
            </a:r>
            <a:r>
              <a:rPr lang="zh-CN" altLang="en-US" sz="2000" dirty="0">
                <a:latin typeface="微软雅黑" panose="020B0503020204020204" pitchFamily="34" charset="-122"/>
                <a:ea typeface="微软雅黑" panose="020B0503020204020204" pitchFamily="34" charset="-122"/>
              </a:rPr>
              <a:t>达到</a:t>
            </a:r>
            <a:r>
              <a:rPr lang="en-US" altLang="zh-CN" sz="2000" b="1" dirty="0">
                <a:solidFill>
                  <a:srgbClr val="FF0000"/>
                </a:solidFill>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以上可视角度</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更</a:t>
            </a:r>
            <a:r>
              <a:rPr lang="zh-CN" altLang="en-US" sz="2000" dirty="0">
                <a:latin typeface="微软雅黑" panose="020B0503020204020204" pitchFamily="34" charset="-122"/>
                <a:ea typeface="微软雅黑" panose="020B0503020204020204" pitchFamily="34" charset="-122"/>
              </a:rPr>
              <a:t>大的视野，同时看到的画面更多，可以覆盖整个房间</a:t>
            </a: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视野小可能会出现盲区，影响监控</a:t>
            </a:r>
            <a:r>
              <a:rPr lang="zh-CN" altLang="en-US" sz="2000" dirty="0" smtClean="0">
                <a:latin typeface="微软雅黑" panose="020B0503020204020204" pitchFamily="34" charset="-122"/>
                <a:ea typeface="微软雅黑" panose="020B0503020204020204" pitchFamily="34" charset="-122"/>
              </a:rPr>
              <a:t>效果</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593150" y="3744635"/>
            <a:ext cx="1058806" cy="338554"/>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竞品</a:t>
            </a:r>
            <a:endParaRPr lang="zh-CN" altLang="en-US" sz="1600" b="1" dirty="0">
              <a:latin typeface="微软雅黑" panose="020B0503020204020204" pitchFamily="34" charset="-122"/>
              <a:ea typeface="微软雅黑" panose="020B0503020204020204" pitchFamily="34" charset="-122"/>
            </a:endParaRPr>
          </a:p>
        </p:txBody>
      </p:sp>
      <p:sp>
        <p:nvSpPr>
          <p:cNvPr id="15" name="TextBox 1"/>
          <p:cNvSpPr txBox="1"/>
          <p:nvPr/>
        </p:nvSpPr>
        <p:spPr>
          <a:xfrm>
            <a:off x="433007" y="5013176"/>
            <a:ext cx="1306265"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卖点</a:t>
            </a:r>
          </a:p>
        </p:txBody>
      </p:sp>
      <p:sp>
        <p:nvSpPr>
          <p:cNvPr id="3" name="矩形 2"/>
          <p:cNvSpPr/>
          <p:nvPr/>
        </p:nvSpPr>
        <p:spPr>
          <a:xfrm>
            <a:off x="433007" y="5513210"/>
            <a:ext cx="8277985" cy="1084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91192" y="970204"/>
            <a:ext cx="4280808" cy="2784963"/>
            <a:chOff x="3923928" y="685207"/>
            <a:chExt cx="5184576" cy="2903212"/>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928" y="685207"/>
              <a:ext cx="5169785" cy="2887809"/>
            </a:xfrm>
            <a:prstGeom prst="rect">
              <a:avLst/>
            </a:prstGeom>
          </p:spPr>
        </p:pic>
        <p:sp>
          <p:nvSpPr>
            <p:cNvPr id="21" name="椭圆 20"/>
            <p:cNvSpPr/>
            <p:nvPr/>
          </p:nvSpPr>
          <p:spPr>
            <a:xfrm>
              <a:off x="3938719" y="3232393"/>
              <a:ext cx="5169785" cy="3560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4686646" y="961675"/>
            <a:ext cx="4277842" cy="2778716"/>
            <a:chOff x="3923928" y="3761356"/>
            <a:chExt cx="5204641" cy="2908004"/>
          </a:xfrm>
        </p:grpSpPr>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3761356"/>
              <a:ext cx="5169785" cy="2908004"/>
            </a:xfrm>
            <a:prstGeom prst="rect">
              <a:avLst/>
            </a:prstGeom>
          </p:spPr>
        </p:pic>
        <p:sp>
          <p:nvSpPr>
            <p:cNvPr id="26" name="椭圆 25"/>
            <p:cNvSpPr/>
            <p:nvPr/>
          </p:nvSpPr>
          <p:spPr>
            <a:xfrm>
              <a:off x="3958784" y="6313334"/>
              <a:ext cx="5169785" cy="3560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6134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26720" y="3741534"/>
            <a:ext cx="1058806" cy="338554"/>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和目</a:t>
            </a:r>
            <a:endParaRPr lang="zh-CN" altLang="en-US" sz="16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61662" y="116632"/>
            <a:ext cx="7056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宋体" panose="02010600030101010101" pitchFamily="2" charset="-122"/>
              </a:rPr>
              <a:t>01.</a:t>
            </a:r>
            <a:r>
              <a:rPr lang="zh-CN" altLang="en-US" dirty="0" smtClean="0">
                <a:sym typeface="宋体" panose="02010600030101010101" pitchFamily="2" charset="-122"/>
              </a:rPr>
              <a:t>同样的镜头参数，和目具备更高的性能（四）</a:t>
            </a:r>
            <a:endParaRPr lang="zh-CN" altLang="en-US" dirty="0"/>
          </a:p>
        </p:txBody>
      </p:sp>
      <p:sp>
        <p:nvSpPr>
          <p:cNvPr id="13" name="文本框 12"/>
          <p:cNvSpPr txBox="1"/>
          <p:nvPr/>
        </p:nvSpPr>
        <p:spPr>
          <a:xfrm>
            <a:off x="424179" y="4280204"/>
            <a:ext cx="8277985" cy="1938992"/>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夜视功能是摄像头在夜晚无光的情况下依靠红外</a:t>
            </a:r>
            <a:r>
              <a:rPr lang="en-US" altLang="zh-CN" sz="2000" dirty="0">
                <a:latin typeface="微软雅黑" panose="020B0503020204020204" pitchFamily="34" charset="-122"/>
                <a:ea typeface="微软雅黑" panose="020B0503020204020204" pitchFamily="34" charset="-122"/>
              </a:rPr>
              <a:t>LED</a:t>
            </a:r>
            <a:r>
              <a:rPr lang="zh-CN" altLang="en-US" sz="2000" dirty="0">
                <a:latin typeface="微软雅黑" panose="020B0503020204020204" pitchFamily="34" charset="-122"/>
                <a:ea typeface="微软雅黑" panose="020B0503020204020204" pitchFamily="34" charset="-122"/>
              </a:rPr>
              <a:t>补光灯发出人眼不可见的红外光，实现监控。</a:t>
            </a:r>
            <a:endParaRPr lang="en-US" altLang="zh-CN" sz="2000" dirty="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实现白天、夜晚全天候监控</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适应多种监控环境，不受光线的影响</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593150" y="3744635"/>
            <a:ext cx="1058806" cy="338554"/>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竞品</a:t>
            </a:r>
            <a:endParaRPr lang="zh-CN" altLang="en-US" sz="1600" b="1" dirty="0">
              <a:latin typeface="微软雅黑" panose="020B0503020204020204" pitchFamily="34" charset="-122"/>
              <a:ea typeface="微软雅黑" panose="020B0503020204020204" pitchFamily="34" charset="-122"/>
            </a:endParaRPr>
          </a:p>
        </p:txBody>
      </p:sp>
      <p:sp>
        <p:nvSpPr>
          <p:cNvPr id="15" name="TextBox 1"/>
          <p:cNvSpPr txBox="1"/>
          <p:nvPr/>
        </p:nvSpPr>
        <p:spPr>
          <a:xfrm>
            <a:off x="433007" y="5013176"/>
            <a:ext cx="1306265"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卖点</a:t>
            </a:r>
          </a:p>
        </p:txBody>
      </p:sp>
      <p:sp>
        <p:nvSpPr>
          <p:cNvPr id="3" name="矩形 2"/>
          <p:cNvSpPr/>
          <p:nvPr/>
        </p:nvSpPr>
        <p:spPr>
          <a:xfrm>
            <a:off x="433007" y="5513211"/>
            <a:ext cx="8277985" cy="7059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79512" y="967492"/>
            <a:ext cx="4268595" cy="2767081"/>
            <a:chOff x="3851920" y="732375"/>
            <a:chExt cx="5148064" cy="2895787"/>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732375"/>
              <a:ext cx="5148064" cy="2895787"/>
            </a:xfrm>
            <a:prstGeom prst="rect">
              <a:avLst/>
            </a:prstGeom>
          </p:spPr>
        </p:pic>
        <p:sp>
          <p:nvSpPr>
            <p:cNvPr id="25" name="椭圆 24"/>
            <p:cNvSpPr/>
            <p:nvPr/>
          </p:nvSpPr>
          <p:spPr>
            <a:xfrm>
              <a:off x="8028384" y="2636912"/>
              <a:ext cx="971600"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27" name="组合 26"/>
          <p:cNvGrpSpPr/>
          <p:nvPr/>
        </p:nvGrpSpPr>
        <p:grpSpPr>
          <a:xfrm>
            <a:off x="4623885" y="967492"/>
            <a:ext cx="4268595" cy="2767081"/>
            <a:chOff x="2483768" y="3455463"/>
            <a:chExt cx="5148064" cy="2895786"/>
          </a:xfrm>
        </p:grpSpPr>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3768" y="3455463"/>
              <a:ext cx="5148064" cy="2895786"/>
            </a:xfrm>
            <a:prstGeom prst="rect">
              <a:avLst/>
            </a:prstGeom>
          </p:spPr>
        </p:pic>
        <p:sp>
          <p:nvSpPr>
            <p:cNvPr id="29" name="椭圆 28"/>
            <p:cNvSpPr/>
            <p:nvPr/>
          </p:nvSpPr>
          <p:spPr>
            <a:xfrm>
              <a:off x="6660232" y="5399679"/>
              <a:ext cx="971600"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spTree>
    <p:extLst>
      <p:ext uri="{BB962C8B-B14F-4D97-AF65-F5344CB8AC3E}">
        <p14:creationId xmlns:p14="http://schemas.microsoft.com/office/powerpoint/2010/main" val="1763053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610" y="97468"/>
            <a:ext cx="74387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宋体" panose="02010600030101010101" pitchFamily="2" charset="-122"/>
              </a:rPr>
              <a:t>01.</a:t>
            </a:r>
            <a:r>
              <a:rPr lang="zh-CN" altLang="en-US" dirty="0" smtClean="0">
                <a:sym typeface="宋体" panose="02010600030101010101" pitchFamily="2" charset="-122"/>
              </a:rPr>
              <a:t>六</a:t>
            </a:r>
            <a:r>
              <a:rPr lang="zh-CN" altLang="en-US" dirty="0">
                <a:sym typeface="宋体" panose="02010600030101010101" pitchFamily="2" charset="-122"/>
              </a:rPr>
              <a:t>大功能之高清实时</a:t>
            </a:r>
            <a:r>
              <a:rPr lang="zh-CN" altLang="en-US" dirty="0" smtClean="0">
                <a:sym typeface="宋体" panose="02010600030101010101" pitchFamily="2" charset="-122"/>
              </a:rPr>
              <a:t>视频</a:t>
            </a:r>
            <a:r>
              <a:rPr lang="en-US" altLang="zh-CN" dirty="0" smtClean="0">
                <a:sym typeface="宋体" panose="02010600030101010101" pitchFamily="2" charset="-122"/>
              </a:rPr>
              <a:t>—</a:t>
            </a:r>
            <a:r>
              <a:rPr lang="zh-CN" altLang="en-US" dirty="0" smtClean="0">
                <a:sym typeface="宋体" panose="02010600030101010101" pitchFamily="2" charset="-122"/>
              </a:rPr>
              <a:t>卖点</a:t>
            </a:r>
            <a:r>
              <a:rPr lang="zh-CN" altLang="en-US" dirty="0" smtClean="0"/>
              <a:t>总结</a:t>
            </a:r>
            <a:endParaRPr lang="en-US" altLang="zh-CN" dirty="0"/>
          </a:p>
        </p:txBody>
      </p:sp>
      <p:sp>
        <p:nvSpPr>
          <p:cNvPr id="16" name="MH_Other_1"/>
          <p:cNvSpPr/>
          <p:nvPr/>
        </p:nvSpPr>
        <p:spPr>
          <a:xfrm rot="16200000">
            <a:off x="680507" y="2312311"/>
            <a:ext cx="4045053" cy="258090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rgbClr val="1CADE4">
                  <a:lumMod val="60000"/>
                  <a:lumOff val="40000"/>
                  <a:alpha val="84000"/>
                </a:srgbClr>
              </a:gs>
              <a:gs pos="100000">
                <a:sysClr val="window" lastClr="FFFFFF">
                  <a:alpha val="0"/>
                </a:sysClr>
              </a:gs>
            </a:gsLst>
            <a:lin ang="5400000" scaled="0"/>
            <a:tileRect/>
          </a:gradFill>
          <a:ln w="12700" cap="flat" cmpd="sng" algn="ctr">
            <a:noFill/>
            <a:prstDash val="solid"/>
            <a:miter lim="800000"/>
          </a:ln>
          <a:effectLst/>
        </p:spPr>
        <p:txBody>
          <a:bodyPr lIns="792000" rIns="792000" anchor="ctr"/>
          <a:lstStyle/>
          <a:p>
            <a:pPr algn="ctr" eaLnBrk="1" fontAlgn="auto" hangingPunct="1">
              <a:lnSpc>
                <a:spcPct val="130000"/>
              </a:lnSpc>
              <a:spcBef>
                <a:spcPts val="0"/>
              </a:spcBef>
              <a:spcAft>
                <a:spcPts val="0"/>
              </a:spcAft>
              <a:defRPr/>
            </a:pPr>
            <a:endParaRPr lang="zh-CN" altLang="en-US" kern="0" dirty="0">
              <a:solidFill>
                <a:prstClr val="black">
                  <a:lumMod val="50000"/>
                  <a:lumOff val="50000"/>
                </a:prstClr>
              </a:solidFill>
              <a:latin typeface="Calibri" panose="020F0502020204030204"/>
            </a:endParaRPr>
          </a:p>
        </p:txBody>
      </p:sp>
      <p:sp>
        <p:nvSpPr>
          <p:cNvPr id="17" name="MH_Title_1"/>
          <p:cNvSpPr/>
          <p:nvPr/>
        </p:nvSpPr>
        <p:spPr>
          <a:xfrm>
            <a:off x="323528" y="2622401"/>
            <a:ext cx="1960721" cy="1960721"/>
          </a:xfrm>
          <a:prstGeom prst="ellipse">
            <a:avLst/>
          </a:prstGeom>
          <a:solidFill>
            <a:srgbClr val="1CADE4"/>
          </a:solidFill>
          <a:ln w="76200" cap="flat" cmpd="sng" algn="ctr">
            <a:noFill/>
            <a:prstDash val="solid"/>
            <a:miter lim="800000"/>
          </a:ln>
          <a:effectLst/>
        </p:spPr>
        <p:txBody>
          <a:bodyPr lIns="0" tIns="0" rIns="0" bIns="0" anchor="ctr">
            <a:noAutofit/>
          </a:bodyPr>
          <a:lstStyle/>
          <a:p>
            <a:pPr algn="ctr">
              <a:lnSpc>
                <a:spcPct val="130000"/>
              </a:lnSpc>
              <a:defRPr/>
            </a:pPr>
            <a:r>
              <a:rPr lang="zh-CN" altLang="en-US" sz="2400" b="1" kern="0" dirty="0" smtClean="0">
                <a:solidFill>
                  <a:prstClr val="white"/>
                </a:solidFill>
                <a:latin typeface="微软雅黑" panose="020B0503020204020204" pitchFamily="34" charset="-122"/>
                <a:ea typeface="微软雅黑" panose="020B0503020204020204" pitchFamily="34" charset="-122"/>
              </a:rPr>
              <a:t>高清实时视频</a:t>
            </a:r>
            <a:endParaRPr lang="en-US" altLang="zh-CN" sz="2400" b="1" kern="0" dirty="0" smtClean="0">
              <a:solidFill>
                <a:prstClr val="white"/>
              </a:solidFill>
              <a:latin typeface="微软雅黑" panose="020B0503020204020204" pitchFamily="34" charset="-122"/>
              <a:ea typeface="微软雅黑" panose="020B0503020204020204" pitchFamily="34" charset="-122"/>
            </a:endParaRPr>
          </a:p>
        </p:txBody>
      </p:sp>
      <p:sp>
        <p:nvSpPr>
          <p:cNvPr id="18" name="MH_SubTitle_1"/>
          <p:cNvSpPr/>
          <p:nvPr/>
        </p:nvSpPr>
        <p:spPr>
          <a:xfrm>
            <a:off x="4216502" y="1467983"/>
            <a:ext cx="4320480"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defRPr/>
            </a:pPr>
            <a:r>
              <a:rPr lang="en-US" altLang="zh-CN" sz="2000" b="1" kern="0" dirty="0" smtClean="0">
                <a:solidFill>
                  <a:srgbClr val="FF0000"/>
                </a:solidFill>
                <a:latin typeface="Calibri" panose="020F0502020204030204" pitchFamily="34" charset="0"/>
                <a:ea typeface="微软雅黑" panose="020B0503020204020204" pitchFamily="34" charset="-122"/>
              </a:rPr>
              <a:t>720P</a:t>
            </a:r>
            <a:r>
              <a:rPr lang="zh-CN" altLang="en-US" sz="2000" b="1" kern="0" dirty="0" smtClean="0">
                <a:solidFill>
                  <a:srgbClr val="FF0000"/>
                </a:solidFill>
                <a:latin typeface="Calibri" panose="020F0502020204030204" pitchFamily="34" charset="0"/>
                <a:ea typeface="微软雅黑" panose="020B0503020204020204" pitchFamily="34" charset="-122"/>
              </a:rPr>
              <a:t>高清</a:t>
            </a:r>
            <a:r>
              <a:rPr lang="zh-CN" altLang="en-US" sz="2000" kern="0" dirty="0" smtClean="0">
                <a:solidFill>
                  <a:srgbClr val="1CADE4">
                    <a:lumMod val="75000"/>
                  </a:srgbClr>
                </a:solidFill>
                <a:latin typeface="Calibri" panose="020F0502020204030204" pitchFamily="34" charset="0"/>
                <a:ea typeface="微软雅黑" panose="020B0503020204020204" pitchFamily="34" charset="-122"/>
              </a:rPr>
              <a:t>视频，图像清晰</a:t>
            </a:r>
            <a:endParaRPr lang="zh-CN" altLang="en-US" sz="20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19" name="MH_Other_2"/>
          <p:cNvSpPr/>
          <p:nvPr/>
        </p:nvSpPr>
        <p:spPr>
          <a:xfrm>
            <a:off x="3727085" y="1477109"/>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1</a:t>
            </a:r>
            <a:endParaRPr lang="zh-CN" altLang="en-US" sz="2800" kern="0" dirty="0">
              <a:solidFill>
                <a:prstClr val="white"/>
              </a:solidFill>
              <a:latin typeface="Calibri" panose="020F0502020204030204"/>
            </a:endParaRPr>
          </a:p>
        </p:txBody>
      </p:sp>
      <p:sp>
        <p:nvSpPr>
          <p:cNvPr id="20" name="MH_SubTitle_2"/>
          <p:cNvSpPr/>
          <p:nvPr/>
        </p:nvSpPr>
        <p:spPr>
          <a:xfrm>
            <a:off x="4216982" y="2705935"/>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sz="2000" kern="0" dirty="0" smtClean="0">
                <a:solidFill>
                  <a:srgbClr val="1CADE4">
                    <a:lumMod val="75000"/>
                  </a:srgbClr>
                </a:solidFill>
                <a:latin typeface="Calibri" panose="020F0502020204030204" pitchFamily="34" charset="0"/>
                <a:ea typeface="微软雅黑" panose="020B0503020204020204" pitchFamily="34" charset="-122"/>
              </a:rPr>
              <a:t>      帧率高达</a:t>
            </a:r>
            <a:r>
              <a:rPr lang="en-US" altLang="zh-CN" sz="2000" b="1" kern="0" dirty="0" smtClean="0">
                <a:solidFill>
                  <a:srgbClr val="FF0000"/>
                </a:solidFill>
                <a:latin typeface="Calibri" panose="020F0502020204030204" pitchFamily="34" charset="0"/>
                <a:ea typeface="微软雅黑" panose="020B0503020204020204" pitchFamily="34" charset="-122"/>
              </a:rPr>
              <a:t>30</a:t>
            </a:r>
            <a:r>
              <a:rPr lang="zh-CN" altLang="en-US" sz="2000" b="1" kern="0" dirty="0" smtClean="0">
                <a:solidFill>
                  <a:srgbClr val="FF0000"/>
                </a:solidFill>
                <a:latin typeface="Calibri" panose="020F0502020204030204" pitchFamily="34" charset="0"/>
                <a:ea typeface="微软雅黑" panose="020B0503020204020204" pitchFamily="34" charset="-122"/>
              </a:rPr>
              <a:t>帧</a:t>
            </a:r>
            <a:r>
              <a:rPr lang="en-US" altLang="zh-CN" sz="2000" b="1" kern="0" dirty="0" smtClean="0">
                <a:solidFill>
                  <a:srgbClr val="FF0000"/>
                </a:solidFill>
                <a:latin typeface="Calibri" panose="020F0502020204030204" pitchFamily="34" charset="0"/>
                <a:ea typeface="微软雅黑" panose="020B0503020204020204" pitchFamily="34" charset="-122"/>
              </a:rPr>
              <a:t>/</a:t>
            </a:r>
            <a:r>
              <a:rPr lang="zh-CN" altLang="en-US" sz="2000" b="1" kern="0" dirty="0" smtClean="0">
                <a:solidFill>
                  <a:srgbClr val="FF0000"/>
                </a:solidFill>
                <a:latin typeface="Calibri" panose="020F0502020204030204" pitchFamily="34" charset="0"/>
                <a:ea typeface="微软雅黑" panose="020B0503020204020204" pitchFamily="34" charset="-122"/>
              </a:rPr>
              <a:t>秒</a:t>
            </a:r>
            <a:r>
              <a:rPr lang="zh-CN" altLang="en-US" sz="2000" kern="0" dirty="0" smtClean="0">
                <a:solidFill>
                  <a:srgbClr val="1CADE4">
                    <a:lumMod val="75000"/>
                  </a:srgbClr>
                </a:solidFill>
                <a:latin typeface="Calibri" panose="020F0502020204030204" pitchFamily="34" charset="0"/>
                <a:ea typeface="微软雅黑" panose="020B0503020204020204" pitchFamily="34" charset="-122"/>
              </a:rPr>
              <a:t>，画面无卡顿</a:t>
            </a:r>
            <a:endParaRPr lang="zh-CN" altLang="en-US" sz="20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21" name="MH_Other_3"/>
          <p:cNvSpPr/>
          <p:nvPr/>
        </p:nvSpPr>
        <p:spPr>
          <a:xfrm>
            <a:off x="3727085" y="2679116"/>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2</a:t>
            </a:r>
            <a:endParaRPr lang="zh-CN" altLang="en-US" sz="2800" kern="0" dirty="0">
              <a:solidFill>
                <a:prstClr val="white"/>
              </a:solidFill>
              <a:latin typeface="Calibri" panose="020F0502020204030204"/>
            </a:endParaRPr>
          </a:p>
        </p:txBody>
      </p:sp>
      <p:sp>
        <p:nvSpPr>
          <p:cNvPr id="22" name="MH_SubTitle_3"/>
          <p:cNvSpPr/>
          <p:nvPr/>
        </p:nvSpPr>
        <p:spPr>
          <a:xfrm>
            <a:off x="4216502" y="3883482"/>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kern="0" dirty="0" smtClean="0">
                <a:solidFill>
                  <a:srgbClr val="1CADE4">
                    <a:lumMod val="75000"/>
                  </a:srgbClr>
                </a:solidFill>
                <a:latin typeface="Calibri" panose="020F0502020204030204" pitchFamily="34" charset="0"/>
                <a:ea typeface="微软雅黑" panose="020B0503020204020204" pitchFamily="34" charset="-122"/>
              </a:rPr>
              <a:t>        </a:t>
            </a:r>
            <a:r>
              <a:rPr lang="en-US" altLang="zh-CN" kern="0" dirty="0" smtClean="0">
                <a:solidFill>
                  <a:srgbClr val="1CADE4">
                    <a:lumMod val="75000"/>
                  </a:srgbClr>
                </a:solidFill>
                <a:latin typeface="Calibri" panose="020F0502020204030204" pitchFamily="34" charset="0"/>
                <a:ea typeface="微软雅黑" panose="020B0503020204020204" pitchFamily="34" charset="-122"/>
              </a:rPr>
              <a:t>100°</a:t>
            </a:r>
            <a:r>
              <a:rPr lang="zh-CN" altLang="en-US" kern="0" dirty="0" smtClean="0">
                <a:solidFill>
                  <a:srgbClr val="1CADE4">
                    <a:lumMod val="75000"/>
                  </a:srgbClr>
                </a:solidFill>
                <a:latin typeface="Calibri" panose="020F0502020204030204" pitchFamily="34" charset="0"/>
                <a:ea typeface="微软雅黑" panose="020B0503020204020204" pitchFamily="34" charset="-122"/>
              </a:rPr>
              <a:t>以上水平可视角度，更</a:t>
            </a:r>
            <a:r>
              <a:rPr lang="zh-CN" altLang="en-US" b="1" kern="0" dirty="0" smtClean="0">
                <a:solidFill>
                  <a:srgbClr val="FF0000"/>
                </a:solidFill>
                <a:latin typeface="Calibri" panose="020F0502020204030204" pitchFamily="34" charset="0"/>
                <a:ea typeface="微软雅黑" panose="020B0503020204020204" pitchFamily="34" charset="-122"/>
              </a:rPr>
              <a:t>大视野</a:t>
            </a:r>
            <a:r>
              <a:rPr lang="zh-CN" altLang="en-US" kern="0" dirty="0" smtClean="0">
                <a:solidFill>
                  <a:srgbClr val="1CADE4">
                    <a:lumMod val="75000"/>
                  </a:srgbClr>
                </a:solidFill>
                <a:latin typeface="Calibri" panose="020F0502020204030204" pitchFamily="34" charset="0"/>
                <a:ea typeface="微软雅黑" panose="020B0503020204020204" pitchFamily="34" charset="-122"/>
              </a:rPr>
              <a:t>，无死角</a:t>
            </a:r>
            <a:endParaRPr lang="zh-CN" altLang="en-US" kern="0" dirty="0">
              <a:solidFill>
                <a:srgbClr val="1CADE4">
                  <a:lumMod val="75000"/>
                </a:srgbClr>
              </a:solidFill>
              <a:latin typeface="Calibri" panose="020F0502020204030204" pitchFamily="34" charset="0"/>
              <a:ea typeface="微软雅黑" panose="020B0503020204020204" pitchFamily="34" charset="-122"/>
            </a:endParaRPr>
          </a:p>
        </p:txBody>
      </p:sp>
      <p:sp>
        <p:nvSpPr>
          <p:cNvPr id="23" name="MH_Other_4"/>
          <p:cNvSpPr/>
          <p:nvPr/>
        </p:nvSpPr>
        <p:spPr>
          <a:xfrm>
            <a:off x="3727085" y="3883256"/>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3</a:t>
            </a:r>
            <a:endParaRPr lang="zh-CN" altLang="en-US" sz="2800" kern="0" dirty="0">
              <a:solidFill>
                <a:prstClr val="white"/>
              </a:solidFill>
              <a:latin typeface="Calibri" panose="020F0502020204030204"/>
            </a:endParaRPr>
          </a:p>
        </p:txBody>
      </p:sp>
      <p:sp>
        <p:nvSpPr>
          <p:cNvPr id="24" name="MH_SubTitle_4"/>
          <p:cNvSpPr/>
          <p:nvPr/>
        </p:nvSpPr>
        <p:spPr>
          <a:xfrm>
            <a:off x="4216502" y="5085264"/>
            <a:ext cx="4320000"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lgn="ctr">
              <a:defRPr/>
            </a:pPr>
            <a:r>
              <a:rPr lang="zh-CN" altLang="en-US" b="1" kern="0" dirty="0" smtClean="0">
                <a:solidFill>
                  <a:srgbClr val="FF0000"/>
                </a:solidFill>
                <a:latin typeface="Calibri" panose="020F0502020204030204" pitchFamily="34" charset="0"/>
                <a:ea typeface="微软雅黑" panose="020B0503020204020204" pitchFamily="34" charset="-122"/>
              </a:rPr>
              <a:t>红外夜视</a:t>
            </a:r>
            <a:r>
              <a:rPr lang="zh-CN" altLang="en-US" kern="0" dirty="0" smtClean="0">
                <a:solidFill>
                  <a:srgbClr val="1CADE4">
                    <a:lumMod val="75000"/>
                  </a:srgbClr>
                </a:solidFill>
                <a:latin typeface="Calibri" panose="020F0502020204030204" pitchFamily="34" charset="0"/>
                <a:ea typeface="微软雅黑" panose="020B0503020204020204" pitchFamily="34" charset="-122"/>
              </a:rPr>
              <a:t>功能，适应多种光线环境</a:t>
            </a:r>
            <a:endParaRPr lang="zh-CN" altLang="en-US" kern="0" dirty="0">
              <a:solidFill>
                <a:srgbClr val="1CADE4">
                  <a:lumMod val="75000"/>
                </a:srgbClr>
              </a:solidFill>
              <a:latin typeface="Calibri" panose="020F0502020204030204" pitchFamily="34" charset="0"/>
              <a:ea typeface="微软雅黑" panose="020B0503020204020204" pitchFamily="34" charset="-122"/>
            </a:endParaRPr>
          </a:p>
        </p:txBody>
      </p:sp>
      <p:sp>
        <p:nvSpPr>
          <p:cNvPr id="25" name="MH_Other_5"/>
          <p:cNvSpPr/>
          <p:nvPr/>
        </p:nvSpPr>
        <p:spPr>
          <a:xfrm>
            <a:off x="3727085" y="5085264"/>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4</a:t>
            </a:r>
            <a:endParaRPr lang="zh-CN" altLang="en-US" sz="2800" kern="0" dirty="0">
              <a:solidFill>
                <a:prstClr val="white"/>
              </a:solidFill>
              <a:latin typeface="Calibri" panose="020F0502020204030204"/>
            </a:endParaRPr>
          </a:p>
        </p:txBody>
      </p:sp>
    </p:spTree>
    <p:extLst>
      <p:ext uri="{BB962C8B-B14F-4D97-AF65-F5344CB8AC3E}">
        <p14:creationId xmlns:p14="http://schemas.microsoft.com/office/powerpoint/2010/main" val="650642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 name="标题 1"/>
          <p:cNvSpPr>
            <a:spLocks noChangeArrowheads="1"/>
          </p:cNvSpPr>
          <p:nvPr/>
        </p:nvSpPr>
        <p:spPr bwMode="auto">
          <a:xfrm>
            <a:off x="73024" y="71438"/>
            <a:ext cx="4354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02.</a:t>
            </a:r>
            <a:r>
              <a:rPr lang="zh-CN" altLang="en-US"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六大功能之视频</a:t>
            </a: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云端存储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3" name="MH_Other_1"/>
          <p:cNvSpPr/>
          <p:nvPr/>
        </p:nvSpPr>
        <p:spPr>
          <a:xfrm rot="16200000">
            <a:off x="1279660" y="3232018"/>
            <a:ext cx="2305454" cy="568468"/>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4" name="MH_Other_2"/>
          <p:cNvSpPr/>
          <p:nvPr/>
        </p:nvSpPr>
        <p:spPr>
          <a:xfrm>
            <a:off x="1244571" y="2170526"/>
            <a:ext cx="203526" cy="192998"/>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800">
              <a:latin typeface="微软雅黑" panose="020B0503020204020204" pitchFamily="34" charset="-122"/>
              <a:ea typeface="微软雅黑" panose="020B0503020204020204" pitchFamily="34" charset="-122"/>
            </a:endParaRPr>
          </a:p>
        </p:txBody>
      </p:sp>
      <p:sp>
        <p:nvSpPr>
          <p:cNvPr id="25" name="MH_SubTitle_1"/>
          <p:cNvSpPr/>
          <p:nvPr/>
        </p:nvSpPr>
        <p:spPr>
          <a:xfrm>
            <a:off x="633994" y="2363524"/>
            <a:ext cx="1522933" cy="2305454"/>
          </a:xfrm>
          <a:prstGeom prst="rect">
            <a:avLst/>
          </a:prstGeom>
          <a:solidFill>
            <a:srgbClr val="FEFFFF"/>
          </a:solidFill>
          <a:ln w="3175">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CN" altLang="en-US" sz="2000" dirty="0">
                <a:solidFill>
                  <a:schemeClr val="accent1"/>
                </a:solidFill>
                <a:latin typeface="微软雅黑" panose="020B0503020204020204" pitchFamily="34" charset="-122"/>
                <a:ea typeface="微软雅黑" panose="020B0503020204020204" pitchFamily="34" charset="-122"/>
              </a:rPr>
              <a:t>电信级云存储服务，视频回看不受时空约束</a:t>
            </a:r>
          </a:p>
        </p:txBody>
      </p:sp>
      <p:sp>
        <p:nvSpPr>
          <p:cNvPr id="26" name="MH_Other_3"/>
          <p:cNvSpPr/>
          <p:nvPr/>
        </p:nvSpPr>
        <p:spPr>
          <a:xfrm>
            <a:off x="707684" y="2108870"/>
            <a:ext cx="526359" cy="600050"/>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1"/>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dirty="0">
                <a:solidFill>
                  <a:srgbClr val="FEFFFF"/>
                </a:solidFill>
                <a:latin typeface="微软雅黑" panose="020B0503020204020204" pitchFamily="34" charset="-122"/>
                <a:ea typeface="微软雅黑" panose="020B0503020204020204" pitchFamily="34" charset="-122"/>
              </a:rPr>
              <a:t>A</a:t>
            </a:r>
            <a:endParaRPr lang="zh-CN" altLang="en-US" sz="2800" dirty="0">
              <a:solidFill>
                <a:srgbClr val="FEFFFF"/>
              </a:solidFill>
              <a:latin typeface="微软雅黑" panose="020B0503020204020204" pitchFamily="34" charset="-122"/>
              <a:ea typeface="微软雅黑" panose="020B0503020204020204" pitchFamily="34" charset="-122"/>
            </a:endParaRPr>
          </a:p>
        </p:txBody>
      </p:sp>
      <p:sp>
        <p:nvSpPr>
          <p:cNvPr id="27" name="MH_Other_4"/>
          <p:cNvSpPr/>
          <p:nvPr/>
        </p:nvSpPr>
        <p:spPr>
          <a:xfrm rot="16200000">
            <a:off x="3364043" y="3232018"/>
            <a:ext cx="2305454" cy="568468"/>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8" name="MH_Other_5"/>
          <p:cNvSpPr/>
          <p:nvPr/>
        </p:nvSpPr>
        <p:spPr>
          <a:xfrm>
            <a:off x="3328954" y="2170526"/>
            <a:ext cx="203526" cy="192998"/>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800">
              <a:latin typeface="微软雅黑" panose="020B0503020204020204" pitchFamily="34" charset="-122"/>
              <a:ea typeface="微软雅黑" panose="020B0503020204020204" pitchFamily="34" charset="-122"/>
            </a:endParaRPr>
          </a:p>
        </p:txBody>
      </p:sp>
      <p:sp>
        <p:nvSpPr>
          <p:cNvPr id="29" name="MH_SubTitle_2"/>
          <p:cNvSpPr/>
          <p:nvPr/>
        </p:nvSpPr>
        <p:spPr>
          <a:xfrm>
            <a:off x="2716622" y="2363524"/>
            <a:ext cx="1524686" cy="2305454"/>
          </a:xfrm>
          <a:prstGeom prst="rect">
            <a:avLst/>
          </a:prstGeom>
          <a:solidFill>
            <a:srgbClr val="FEFFFF"/>
          </a:solidFill>
          <a:ln w="3175">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CN" altLang="en-US" sz="2000" dirty="0" smtClean="0">
                <a:solidFill>
                  <a:schemeClr val="accent2"/>
                </a:solidFill>
                <a:latin typeface="微软雅黑" panose="020B0503020204020204" pitchFamily="34" charset="-122"/>
                <a:ea typeface="微软雅黑" panose="020B0503020204020204" pitchFamily="34" charset="-122"/>
              </a:rPr>
              <a:t>业界</a:t>
            </a:r>
            <a:r>
              <a:rPr lang="zh-CN" altLang="en-US" sz="2000" dirty="0">
                <a:solidFill>
                  <a:schemeClr val="accent2"/>
                </a:solidFill>
                <a:latin typeface="微软雅黑" panose="020B0503020204020204" pitchFamily="34" charset="-122"/>
                <a:ea typeface="微软雅黑" panose="020B0503020204020204" pitchFamily="34" charset="-122"/>
              </a:rPr>
              <a:t>最</a:t>
            </a:r>
            <a:r>
              <a:rPr lang="zh-CN" altLang="en-US" sz="2000" dirty="0" smtClean="0">
                <a:solidFill>
                  <a:schemeClr val="accent2"/>
                </a:solidFill>
                <a:latin typeface="微软雅黑" panose="020B0503020204020204" pitchFamily="34" charset="-122"/>
                <a:ea typeface="微软雅黑" panose="020B0503020204020204" pitchFamily="34" charset="-122"/>
              </a:rPr>
              <a:t>严格安全</a:t>
            </a:r>
            <a:r>
              <a:rPr lang="zh-CN" altLang="en-US" sz="2000" dirty="0">
                <a:solidFill>
                  <a:schemeClr val="accent2"/>
                </a:solidFill>
                <a:latin typeface="微软雅黑" panose="020B0503020204020204" pitchFamily="34" charset="-122"/>
                <a:ea typeface="微软雅黑" panose="020B0503020204020204" pitchFamily="34" charset="-122"/>
              </a:rPr>
              <a:t>保障，银行</a:t>
            </a:r>
            <a:r>
              <a:rPr lang="zh-CN" altLang="en-US" sz="2000" dirty="0" smtClean="0">
                <a:solidFill>
                  <a:schemeClr val="accent2"/>
                </a:solidFill>
                <a:latin typeface="微软雅黑" panose="020B0503020204020204" pitchFamily="34" charset="-122"/>
                <a:ea typeface="微软雅黑" panose="020B0503020204020204" pitchFamily="34" charset="-122"/>
              </a:rPr>
              <a:t>同级的</a:t>
            </a:r>
            <a:r>
              <a:rPr lang="en-US" altLang="zh-CN" sz="2000" dirty="0" smtClean="0">
                <a:solidFill>
                  <a:schemeClr val="accent2"/>
                </a:solidFill>
                <a:latin typeface="微软雅黑" panose="020B0503020204020204" pitchFamily="34" charset="-122"/>
                <a:ea typeface="微软雅黑" panose="020B0503020204020204" pitchFamily="34" charset="-122"/>
              </a:rPr>
              <a:t>AES-256 </a:t>
            </a:r>
            <a:r>
              <a:rPr lang="zh-CN" altLang="en-US" sz="2000" dirty="0">
                <a:solidFill>
                  <a:schemeClr val="accent2"/>
                </a:solidFill>
                <a:latin typeface="微软雅黑" panose="020B0503020204020204" pitchFamily="34" charset="-122"/>
                <a:ea typeface="微软雅黑" panose="020B0503020204020204" pitchFamily="34" charset="-122"/>
              </a:rPr>
              <a:t>加密</a:t>
            </a:r>
            <a:r>
              <a:rPr lang="zh-CN" altLang="en-US" sz="2000" dirty="0" smtClean="0">
                <a:solidFill>
                  <a:schemeClr val="accent2"/>
                </a:solidFill>
                <a:latin typeface="微软雅黑" panose="020B0503020204020204" pitchFamily="34" charset="-122"/>
                <a:ea typeface="微软雅黑" panose="020B0503020204020204" pitchFamily="34" charset="-122"/>
              </a:rPr>
              <a:t>机制</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sp>
        <p:nvSpPr>
          <p:cNvPr id="30" name="MH_Other_6"/>
          <p:cNvSpPr/>
          <p:nvPr/>
        </p:nvSpPr>
        <p:spPr>
          <a:xfrm>
            <a:off x="2792067" y="2108870"/>
            <a:ext cx="526359" cy="600050"/>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2"/>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dirty="0">
                <a:solidFill>
                  <a:srgbClr val="FEFFFF"/>
                </a:solidFill>
                <a:latin typeface="微软雅黑" panose="020B0503020204020204" pitchFamily="34" charset="-122"/>
                <a:ea typeface="微软雅黑" panose="020B0503020204020204" pitchFamily="34" charset="-122"/>
              </a:rPr>
              <a:t>B</a:t>
            </a:r>
            <a:endParaRPr lang="zh-CN" altLang="en-US" sz="2800" dirty="0">
              <a:solidFill>
                <a:srgbClr val="FEFFFF"/>
              </a:solidFill>
              <a:latin typeface="微软雅黑" panose="020B0503020204020204" pitchFamily="34" charset="-122"/>
              <a:ea typeface="微软雅黑" panose="020B0503020204020204" pitchFamily="34" charset="-122"/>
            </a:endParaRPr>
          </a:p>
        </p:txBody>
      </p:sp>
      <p:sp>
        <p:nvSpPr>
          <p:cNvPr id="31" name="MH_Other_7"/>
          <p:cNvSpPr/>
          <p:nvPr/>
        </p:nvSpPr>
        <p:spPr>
          <a:xfrm rot="16200000">
            <a:off x="5446672" y="3232018"/>
            <a:ext cx="2305454" cy="568468"/>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2" name="MH_Other_8"/>
          <p:cNvSpPr/>
          <p:nvPr/>
        </p:nvSpPr>
        <p:spPr>
          <a:xfrm>
            <a:off x="5411581" y="2170526"/>
            <a:ext cx="203526" cy="192998"/>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800">
              <a:latin typeface="微软雅黑" panose="020B0503020204020204" pitchFamily="34" charset="-122"/>
              <a:ea typeface="微软雅黑" panose="020B0503020204020204" pitchFamily="34" charset="-122"/>
            </a:endParaRPr>
          </a:p>
        </p:txBody>
      </p:sp>
      <p:sp>
        <p:nvSpPr>
          <p:cNvPr id="33" name="MH_SubTitle_3"/>
          <p:cNvSpPr/>
          <p:nvPr/>
        </p:nvSpPr>
        <p:spPr>
          <a:xfrm>
            <a:off x="4801004" y="2363524"/>
            <a:ext cx="1522933" cy="2305454"/>
          </a:xfrm>
          <a:prstGeom prst="rect">
            <a:avLst/>
          </a:prstGeom>
          <a:solidFill>
            <a:srgbClr val="FEFFFF"/>
          </a:solidFill>
          <a:ln w="3175">
            <a:solidFill>
              <a:schemeClr val="accent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CN" altLang="en-US" sz="2000" dirty="0" smtClean="0">
                <a:solidFill>
                  <a:schemeClr val="accent3"/>
                </a:solidFill>
                <a:latin typeface="微软雅黑" panose="020B0503020204020204" pitchFamily="34" charset="-122"/>
                <a:ea typeface="微软雅黑" panose="020B0503020204020204" pitchFamily="34" charset="-122"/>
              </a:rPr>
              <a:t>数据</a:t>
            </a:r>
            <a:r>
              <a:rPr lang="zh-CN" altLang="en-US" sz="2000" dirty="0">
                <a:solidFill>
                  <a:schemeClr val="accent3"/>
                </a:solidFill>
                <a:latin typeface="微软雅黑" panose="020B0503020204020204" pitchFamily="34" charset="-122"/>
                <a:ea typeface="微软雅黑" panose="020B0503020204020204" pitchFamily="34" charset="-122"/>
              </a:rPr>
              <a:t>不因摄像头终端损毁而</a:t>
            </a:r>
            <a:r>
              <a:rPr lang="zh-CN" altLang="en-US" sz="2000" dirty="0" smtClean="0">
                <a:solidFill>
                  <a:schemeClr val="accent3"/>
                </a:solidFill>
                <a:latin typeface="微软雅黑" panose="020B0503020204020204" pitchFamily="34" charset="-122"/>
                <a:ea typeface="微软雅黑" panose="020B0503020204020204" pitchFamily="34" charset="-122"/>
              </a:rPr>
              <a:t>丢失</a:t>
            </a:r>
            <a:endParaRPr lang="zh-CN" altLang="en-US" sz="2000" dirty="0">
              <a:solidFill>
                <a:schemeClr val="accent3"/>
              </a:solidFill>
              <a:latin typeface="微软雅黑" panose="020B0503020204020204" pitchFamily="34" charset="-122"/>
              <a:ea typeface="微软雅黑" panose="020B0503020204020204" pitchFamily="34" charset="-122"/>
            </a:endParaRPr>
          </a:p>
        </p:txBody>
      </p:sp>
      <p:sp>
        <p:nvSpPr>
          <p:cNvPr id="34" name="MH_Other_9"/>
          <p:cNvSpPr/>
          <p:nvPr/>
        </p:nvSpPr>
        <p:spPr>
          <a:xfrm>
            <a:off x="4876450" y="2108870"/>
            <a:ext cx="524604" cy="600050"/>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3"/>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dirty="0">
                <a:solidFill>
                  <a:srgbClr val="FEFFFF"/>
                </a:solidFill>
                <a:latin typeface="微软雅黑" panose="020B0503020204020204" pitchFamily="34" charset="-122"/>
                <a:ea typeface="微软雅黑" panose="020B0503020204020204" pitchFamily="34" charset="-122"/>
              </a:rPr>
              <a:t>C</a:t>
            </a:r>
            <a:endParaRPr lang="zh-CN" altLang="en-US" sz="2800" dirty="0">
              <a:solidFill>
                <a:srgbClr val="FEFFFF"/>
              </a:solidFill>
              <a:latin typeface="微软雅黑" panose="020B0503020204020204" pitchFamily="34" charset="-122"/>
              <a:ea typeface="微软雅黑" panose="020B0503020204020204" pitchFamily="34" charset="-122"/>
            </a:endParaRPr>
          </a:p>
        </p:txBody>
      </p:sp>
      <p:sp>
        <p:nvSpPr>
          <p:cNvPr id="35" name="MH_Other_10"/>
          <p:cNvSpPr/>
          <p:nvPr/>
        </p:nvSpPr>
        <p:spPr>
          <a:xfrm>
            <a:off x="7495964" y="2170526"/>
            <a:ext cx="203526" cy="192998"/>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800">
              <a:latin typeface="微软雅黑" panose="020B0503020204020204" pitchFamily="34" charset="-122"/>
              <a:ea typeface="微软雅黑" panose="020B0503020204020204" pitchFamily="34" charset="-122"/>
            </a:endParaRPr>
          </a:p>
        </p:txBody>
      </p:sp>
      <p:sp>
        <p:nvSpPr>
          <p:cNvPr id="36" name="MH_SubTitle_4"/>
          <p:cNvSpPr/>
          <p:nvPr/>
        </p:nvSpPr>
        <p:spPr>
          <a:xfrm>
            <a:off x="6883633" y="2363524"/>
            <a:ext cx="1522933" cy="2305454"/>
          </a:xfrm>
          <a:prstGeom prst="rect">
            <a:avLst/>
          </a:prstGeom>
          <a:solidFill>
            <a:srgbClr val="FEFFFF"/>
          </a:solidFill>
          <a:ln w="3175">
            <a:solidFill>
              <a:schemeClr val="accent4"/>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CN" altLang="en-US" sz="2000" dirty="0" smtClean="0">
                <a:solidFill>
                  <a:schemeClr val="accent4"/>
                </a:solidFill>
                <a:latin typeface="微软雅黑" panose="020B0503020204020204" pitchFamily="34" charset="-122"/>
                <a:ea typeface="微软雅黑" panose="020B0503020204020204" pitchFamily="34" charset="-122"/>
              </a:rPr>
              <a:t>非</a:t>
            </a:r>
            <a:r>
              <a:rPr lang="zh-CN" altLang="en-US" sz="2000" dirty="0">
                <a:solidFill>
                  <a:schemeClr val="accent4"/>
                </a:solidFill>
                <a:latin typeface="微软雅黑" panose="020B0503020204020204" pitchFamily="34" charset="-122"/>
                <a:ea typeface="微软雅黑" panose="020B0503020204020204" pitchFamily="34" charset="-122"/>
              </a:rPr>
              <a:t>事件触发录制，消除漏录可能，记录</a:t>
            </a:r>
            <a:r>
              <a:rPr lang="zh-CN" altLang="en-US" sz="2000" dirty="0" smtClean="0">
                <a:solidFill>
                  <a:schemeClr val="accent4"/>
                </a:solidFill>
                <a:latin typeface="微软雅黑" panose="020B0503020204020204" pitchFamily="34" charset="-122"/>
                <a:ea typeface="微软雅黑" panose="020B0503020204020204" pitchFamily="34" charset="-122"/>
              </a:rPr>
              <a:t>分秒</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37" name="MH_Other_11"/>
          <p:cNvSpPr/>
          <p:nvPr/>
        </p:nvSpPr>
        <p:spPr>
          <a:xfrm>
            <a:off x="6959077" y="2108870"/>
            <a:ext cx="526359" cy="600050"/>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4"/>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dirty="0">
                <a:solidFill>
                  <a:srgbClr val="FEFFFF"/>
                </a:solidFill>
                <a:latin typeface="微软雅黑" panose="020B0503020204020204" pitchFamily="34" charset="-122"/>
                <a:ea typeface="微软雅黑" panose="020B0503020204020204" pitchFamily="34" charset="-122"/>
              </a:rPr>
              <a:t>D</a:t>
            </a:r>
            <a:endParaRPr lang="zh-CN" altLang="en-US" sz="2800" dirty="0">
              <a:solidFill>
                <a:srgbClr val="FE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76770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64840" y="3129615"/>
            <a:ext cx="7205251" cy="1999109"/>
          </a:xfrm>
          <a:prstGeom prst="rect">
            <a:avLst/>
          </a:prstGeom>
        </p:spPr>
      </p:pic>
      <p:cxnSp>
        <p:nvCxnSpPr>
          <p:cNvPr id="16" name="直接连接符 15"/>
          <p:cNvCxnSpPr/>
          <p:nvPr/>
        </p:nvCxnSpPr>
        <p:spPr>
          <a:xfrm flipH="1" flipV="1">
            <a:off x="3583729" y="1497554"/>
            <a:ext cx="288032" cy="504056"/>
          </a:xfrm>
          <a:prstGeom prst="line">
            <a:avLst/>
          </a:prstGeom>
          <a:ln w="19050">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539613" y="841997"/>
            <a:ext cx="1800200" cy="572464"/>
          </a:xfrm>
          <a:prstGeom prst="rect">
            <a:avLst/>
          </a:prstGeom>
          <a:noFill/>
        </p:spPr>
        <p:txBody>
          <a:bodyPr wrap="square" rtlCol="0">
            <a:spAutoFit/>
          </a:bodyPr>
          <a:lstStyle/>
          <a:p>
            <a:pPr algn="ctr">
              <a:lnSpc>
                <a:spcPct val="130000"/>
              </a:lnSpc>
            </a:pPr>
            <a:r>
              <a:rPr lang="zh-CN" altLang="en-US" sz="1200" b="1" dirty="0" smtClean="0">
                <a:latin typeface="Arial" panose="020B0604020202020204" pitchFamily="34" charset="0"/>
                <a:ea typeface="微软雅黑" panose="020B0503020204020204" pitchFamily="34" charset="-122"/>
              </a:rPr>
              <a:t>和目推出</a:t>
            </a:r>
            <a:r>
              <a:rPr lang="en-US" altLang="zh-CN" sz="1200" b="1" dirty="0" smtClean="0">
                <a:latin typeface="Arial" panose="020B0604020202020204" pitchFamily="34" charset="0"/>
                <a:ea typeface="微软雅黑" panose="020B0503020204020204" pitchFamily="34" charset="-122"/>
              </a:rPr>
              <a:t>C11</a:t>
            </a:r>
            <a:r>
              <a:rPr lang="zh-CN" altLang="en-US" sz="1200" b="1" dirty="0" smtClean="0">
                <a:latin typeface="Arial" panose="020B0604020202020204" pitchFamily="34" charset="0"/>
                <a:ea typeface="微软雅黑" panose="020B0503020204020204" pitchFamily="34" charset="-122"/>
              </a:rPr>
              <a:t>产品，接入“和目云平台”</a:t>
            </a:r>
          </a:p>
        </p:txBody>
      </p:sp>
      <p:cxnSp>
        <p:nvCxnSpPr>
          <p:cNvPr id="26" name="直接连接符 25"/>
          <p:cNvCxnSpPr/>
          <p:nvPr/>
        </p:nvCxnSpPr>
        <p:spPr>
          <a:xfrm flipH="1" flipV="1">
            <a:off x="7417541" y="1508440"/>
            <a:ext cx="288032" cy="504056"/>
          </a:xfrm>
          <a:prstGeom prst="line">
            <a:avLst/>
          </a:prstGeom>
          <a:ln w="19050">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187685" y="2001610"/>
            <a:ext cx="4950420" cy="0"/>
          </a:xfrm>
          <a:prstGeom prst="line">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5500635" y="1492269"/>
            <a:ext cx="288032" cy="504056"/>
          </a:xfrm>
          <a:prstGeom prst="line">
            <a:avLst/>
          </a:prstGeom>
          <a:ln w="19050">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5617341" y="2664409"/>
            <a:ext cx="1800200" cy="572464"/>
          </a:xfrm>
          <a:prstGeom prst="rect">
            <a:avLst/>
          </a:prstGeom>
          <a:noFill/>
        </p:spPr>
        <p:txBody>
          <a:bodyPr wrap="square" rtlCol="0">
            <a:spAutoFit/>
          </a:bodyPr>
          <a:lstStyle/>
          <a:p>
            <a:pPr algn="ctr">
              <a:lnSpc>
                <a:spcPct val="130000"/>
              </a:lnSpc>
            </a:pPr>
            <a:r>
              <a:rPr lang="en-US" altLang="zh-CN" sz="1200" b="1" dirty="0" smtClean="0">
                <a:latin typeface="Arial" panose="020B0604020202020204" pitchFamily="34" charset="0"/>
                <a:ea typeface="微软雅黑" panose="020B0503020204020204" pitchFamily="34" charset="-122"/>
              </a:rPr>
              <a:t>360</a:t>
            </a:r>
            <a:r>
              <a:rPr lang="zh-CN" altLang="en-US" sz="1200" b="1" dirty="0" smtClean="0">
                <a:latin typeface="Arial" panose="020B0604020202020204" pitchFamily="34" charset="0"/>
                <a:ea typeface="微软雅黑" panose="020B0503020204020204" pitchFamily="34" charset="-122"/>
              </a:rPr>
              <a:t>水滴摄像头推出“</a:t>
            </a:r>
            <a:r>
              <a:rPr lang="en-US" altLang="zh-CN" sz="1200" b="1" dirty="0" smtClean="0">
                <a:latin typeface="Arial" panose="020B0604020202020204" pitchFamily="34" charset="0"/>
                <a:ea typeface="微软雅黑" panose="020B0503020204020204" pitchFamily="34" charset="-122"/>
              </a:rPr>
              <a:t>360</a:t>
            </a:r>
            <a:r>
              <a:rPr lang="zh-CN" altLang="en-US" sz="1200" b="1" dirty="0" smtClean="0">
                <a:latin typeface="Arial" panose="020B0604020202020204" pitchFamily="34" charset="0"/>
                <a:ea typeface="微软雅黑" panose="020B0503020204020204" pitchFamily="34" charset="-122"/>
              </a:rPr>
              <a:t>云服务”</a:t>
            </a:r>
          </a:p>
        </p:txBody>
      </p:sp>
      <p:sp>
        <p:nvSpPr>
          <p:cNvPr id="38" name="文本框 37"/>
          <p:cNvSpPr txBox="1"/>
          <p:nvPr/>
        </p:nvSpPr>
        <p:spPr>
          <a:xfrm>
            <a:off x="6698076" y="836712"/>
            <a:ext cx="1800200" cy="572464"/>
          </a:xfrm>
          <a:prstGeom prst="rect">
            <a:avLst/>
          </a:prstGeom>
          <a:noFill/>
        </p:spPr>
        <p:txBody>
          <a:bodyPr wrap="square" rtlCol="0">
            <a:spAutoFit/>
          </a:bodyPr>
          <a:lstStyle/>
          <a:p>
            <a:pPr algn="ctr">
              <a:lnSpc>
                <a:spcPct val="130000"/>
              </a:lnSpc>
            </a:pPr>
            <a:r>
              <a:rPr lang="zh-CN" altLang="en-US" sz="1200" b="1" dirty="0" smtClean="0">
                <a:latin typeface="Arial" panose="020B0604020202020204" pitchFamily="34" charset="0"/>
                <a:ea typeface="微软雅黑" panose="020B0503020204020204" pitchFamily="34" charset="-122"/>
              </a:rPr>
              <a:t>小米推出小蚁摄像头</a:t>
            </a:r>
            <a:r>
              <a:rPr lang="en-US" altLang="zh-CN" sz="1200" b="1" dirty="0" smtClean="0">
                <a:latin typeface="Arial" panose="020B0604020202020204" pitchFamily="34" charset="0"/>
                <a:ea typeface="微软雅黑" panose="020B0503020204020204" pitchFamily="34" charset="-122"/>
              </a:rPr>
              <a:t>2</a:t>
            </a:r>
            <a:r>
              <a:rPr lang="zh-CN" altLang="en-US" sz="1200" b="1" dirty="0" smtClean="0">
                <a:latin typeface="Arial" panose="020B0604020202020204" pitchFamily="34" charset="0"/>
                <a:ea typeface="微软雅黑" panose="020B0503020204020204" pitchFamily="34" charset="-122"/>
              </a:rPr>
              <a:t>，配备“</a:t>
            </a:r>
            <a:r>
              <a:rPr lang="en-US" altLang="zh-CN" sz="1200" b="1" dirty="0" smtClean="0">
                <a:latin typeface="Arial" panose="020B0604020202020204" pitchFamily="34" charset="0"/>
                <a:ea typeface="微软雅黑" panose="020B0503020204020204" pitchFamily="34" charset="-122"/>
              </a:rPr>
              <a:t>YI</a:t>
            </a:r>
            <a:r>
              <a:rPr lang="zh-CN" altLang="en-US" sz="1200" b="1" dirty="0" smtClean="0">
                <a:latin typeface="Arial" panose="020B0604020202020204" pitchFamily="34" charset="0"/>
                <a:ea typeface="微软雅黑" panose="020B0503020204020204" pitchFamily="34" charset="-122"/>
              </a:rPr>
              <a:t>云服务”</a:t>
            </a:r>
          </a:p>
        </p:txBody>
      </p:sp>
      <p:cxnSp>
        <p:nvCxnSpPr>
          <p:cNvPr id="40" name="直接连接符 39"/>
          <p:cNvCxnSpPr/>
          <p:nvPr/>
        </p:nvCxnSpPr>
        <p:spPr>
          <a:xfrm flipH="1">
            <a:off x="4609839" y="2033391"/>
            <a:ext cx="252030" cy="590635"/>
          </a:xfrm>
          <a:prstGeom prst="line">
            <a:avLst/>
          </a:prstGeom>
          <a:ln w="19050">
            <a:prstDash val="dash"/>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6535402" y="2034705"/>
            <a:ext cx="252030" cy="590635"/>
          </a:xfrm>
          <a:prstGeom prst="line">
            <a:avLst/>
          </a:prstGeom>
          <a:ln w="19050">
            <a:prstDash val="dash"/>
            <a:tailEnd type="ova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098344" y="2325774"/>
            <a:ext cx="1031811" cy="312393"/>
          </a:xfrm>
          <a:prstGeom prst="rect">
            <a:avLst/>
          </a:prstGeom>
          <a:noFill/>
        </p:spPr>
        <p:txBody>
          <a:bodyPr wrap="square" rtlCol="0">
            <a:spAutoFit/>
          </a:bodyPr>
          <a:lstStyle/>
          <a:p>
            <a:pPr>
              <a:lnSpc>
                <a:spcPct val="130000"/>
              </a:lnSpc>
            </a:pPr>
            <a:r>
              <a:rPr lang="en-US" altLang="zh-CN" sz="1100" b="1" dirty="0" smtClean="0">
                <a:latin typeface="微软雅黑" panose="020B0503020204020204" pitchFamily="34" charset="-122"/>
                <a:ea typeface="微软雅黑" panose="020B0503020204020204" pitchFamily="34" charset="-122"/>
              </a:rPr>
              <a:t>2014</a:t>
            </a:r>
            <a:r>
              <a:rPr lang="zh-CN" altLang="en-US" sz="1100" b="1" dirty="0" smtClean="0">
                <a:latin typeface="微软雅黑" panose="020B0503020204020204" pitchFamily="34" charset="-122"/>
                <a:ea typeface="微软雅黑" panose="020B0503020204020204" pitchFamily="34" charset="-122"/>
              </a:rPr>
              <a:t>年</a:t>
            </a:r>
            <a:r>
              <a:rPr lang="en-US" altLang="zh-CN" sz="1100" b="1" dirty="0" smtClean="0">
                <a:latin typeface="微软雅黑" panose="020B0503020204020204" pitchFamily="34" charset="-122"/>
                <a:ea typeface="微软雅黑" panose="020B0503020204020204" pitchFamily="34" charset="-122"/>
              </a:rPr>
              <a:t>11</a:t>
            </a:r>
            <a:r>
              <a:rPr lang="zh-CN" altLang="en-US" sz="1100" b="1" dirty="0" smtClean="0">
                <a:latin typeface="微软雅黑" panose="020B0503020204020204" pitchFamily="34" charset="-122"/>
                <a:ea typeface="微软雅黑" panose="020B0503020204020204" pitchFamily="34" charset="-122"/>
              </a:rPr>
              <a:t>月</a:t>
            </a:r>
          </a:p>
        </p:txBody>
      </p:sp>
      <p:cxnSp>
        <p:nvCxnSpPr>
          <p:cNvPr id="44" name="直接连接符 43"/>
          <p:cNvCxnSpPr/>
          <p:nvPr/>
        </p:nvCxnSpPr>
        <p:spPr>
          <a:xfrm flipH="1">
            <a:off x="3727745" y="1977915"/>
            <a:ext cx="144016" cy="2991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735854" y="1744297"/>
            <a:ext cx="126015" cy="2578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7540072" y="2012496"/>
            <a:ext cx="144016" cy="29916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7120999" y="2323186"/>
            <a:ext cx="954353" cy="312393"/>
          </a:xfrm>
          <a:prstGeom prst="rect">
            <a:avLst/>
          </a:prstGeom>
          <a:noFill/>
        </p:spPr>
        <p:txBody>
          <a:bodyPr wrap="square" rtlCol="0">
            <a:spAutoFit/>
          </a:bodyPr>
          <a:lstStyle/>
          <a:p>
            <a:pPr>
              <a:lnSpc>
                <a:spcPct val="130000"/>
              </a:lnSpc>
            </a:pPr>
            <a:r>
              <a:rPr lang="en-US" altLang="zh-CN" sz="1100" b="1" dirty="0" smtClean="0">
                <a:latin typeface="微软雅黑" panose="020B0503020204020204" pitchFamily="34" charset="-122"/>
                <a:ea typeface="微软雅黑" panose="020B0503020204020204" pitchFamily="34" charset="-122"/>
              </a:rPr>
              <a:t>2016</a:t>
            </a:r>
            <a:r>
              <a:rPr lang="zh-CN" altLang="en-US" sz="1100" b="1" dirty="0" smtClean="0">
                <a:latin typeface="微软雅黑" panose="020B0503020204020204" pitchFamily="34" charset="-122"/>
                <a:ea typeface="微软雅黑" panose="020B0503020204020204" pitchFamily="34" charset="-122"/>
              </a:rPr>
              <a:t>年</a:t>
            </a:r>
            <a:r>
              <a:rPr lang="en-US" altLang="zh-CN" sz="1100" b="1" dirty="0">
                <a:latin typeface="微软雅黑" panose="020B0503020204020204" pitchFamily="34" charset="-122"/>
                <a:ea typeface="微软雅黑" panose="020B0503020204020204" pitchFamily="34" charset="-122"/>
              </a:rPr>
              <a:t>3</a:t>
            </a:r>
            <a:r>
              <a:rPr lang="zh-CN" altLang="en-US" sz="1100" b="1" dirty="0" smtClean="0">
                <a:latin typeface="微软雅黑" panose="020B0503020204020204" pitchFamily="34" charset="-122"/>
                <a:ea typeface="微软雅黑" panose="020B0503020204020204" pitchFamily="34" charset="-122"/>
              </a:rPr>
              <a:t>月</a:t>
            </a:r>
          </a:p>
        </p:txBody>
      </p:sp>
      <p:cxnSp>
        <p:nvCxnSpPr>
          <p:cNvPr id="51" name="直接连接符 50"/>
          <p:cNvCxnSpPr/>
          <p:nvPr/>
        </p:nvCxnSpPr>
        <p:spPr>
          <a:xfrm flipH="1">
            <a:off x="5662895" y="1999524"/>
            <a:ext cx="144016" cy="2991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661417" y="1737193"/>
            <a:ext cx="126015" cy="25786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7"/>
          <p:cNvSpPr>
            <a:spLocks noChangeArrowheads="1"/>
          </p:cNvSpPr>
          <p:nvPr/>
        </p:nvSpPr>
        <p:spPr bwMode="auto">
          <a:xfrm>
            <a:off x="8657670" y="6980230"/>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28" name="文本框 27"/>
          <p:cNvSpPr txBox="1"/>
          <p:nvPr/>
        </p:nvSpPr>
        <p:spPr>
          <a:xfrm>
            <a:off x="671021" y="5098742"/>
            <a:ext cx="7992890" cy="1569660"/>
          </a:xfrm>
          <a:prstGeom prst="rect">
            <a:avLst/>
          </a:prstGeom>
          <a:noFill/>
        </p:spPr>
        <p:txBody>
          <a:bodyPr wrap="square" rtlCol="0">
            <a:spAutoFit/>
          </a:bodyPr>
          <a:lstStyle/>
          <a:p>
            <a:pPr marL="285750" lvl="0" indent="-285750">
              <a:lnSpc>
                <a:spcPct val="120000"/>
              </a:lnSpc>
              <a:buFont typeface="Arial" panose="020B0604020202020204" pitchFamily="34" charset="0"/>
              <a:buChar char="•"/>
            </a:pPr>
            <a:r>
              <a:rPr lang="zh-CN" altLang="zh-CN" sz="1600" dirty="0">
                <a:solidFill>
                  <a:srgbClr val="000000"/>
                </a:solidFill>
                <a:latin typeface="宋体" panose="02010600030101010101" pitchFamily="2" charset="-122"/>
                <a:ea typeface="宋体" panose="02010600030101010101" pitchFamily="2" charset="-122"/>
              </a:rPr>
              <a:t>安全，不会存在内存卡丢失或损坏后</a:t>
            </a:r>
            <a:r>
              <a:rPr lang="zh-CN" altLang="zh-CN" sz="1600" b="1" dirty="0">
                <a:solidFill>
                  <a:srgbClr val="FF0000"/>
                </a:solidFill>
                <a:latin typeface="宋体" panose="02010600030101010101" pitchFamily="2" charset="-122"/>
                <a:ea typeface="宋体" panose="02010600030101010101" pitchFamily="2" charset="-122"/>
              </a:rPr>
              <a:t>丢失视频</a:t>
            </a:r>
            <a:r>
              <a:rPr lang="zh-CN" altLang="zh-CN" sz="1600" dirty="0">
                <a:solidFill>
                  <a:srgbClr val="000000"/>
                </a:solidFill>
                <a:latin typeface="宋体" panose="02010600030101010101" pitchFamily="2" charset="-122"/>
                <a:ea typeface="宋体" panose="02010600030101010101" pitchFamily="2" charset="-122"/>
              </a:rPr>
              <a:t>的危险。本地存储卡可能随摄像头</a:t>
            </a:r>
            <a:r>
              <a:rPr lang="zh-CN" altLang="zh-CN" sz="1600" b="1" dirty="0">
                <a:solidFill>
                  <a:srgbClr val="FF0000"/>
                </a:solidFill>
                <a:latin typeface="宋体" panose="02010600030101010101" pitchFamily="2" charset="-122"/>
                <a:ea typeface="宋体" panose="02010600030101010101" pitchFamily="2" charset="-122"/>
              </a:rPr>
              <a:t>丢失或损坏</a:t>
            </a:r>
            <a:r>
              <a:rPr lang="zh-CN" altLang="zh-CN" sz="1600" dirty="0">
                <a:solidFill>
                  <a:srgbClr val="000000"/>
                </a:solidFill>
                <a:latin typeface="宋体" panose="02010600030101010101" pitchFamily="2" charset="-122"/>
                <a:ea typeface="宋体" panose="02010600030101010101" pitchFamily="2" charset="-122"/>
              </a:rPr>
              <a:t>。</a:t>
            </a:r>
          </a:p>
          <a:p>
            <a:pPr marL="285750" lvl="0" indent="-285750">
              <a:lnSpc>
                <a:spcPct val="120000"/>
              </a:lnSpc>
              <a:buFont typeface="Arial" panose="020B0604020202020204" pitchFamily="34" charset="0"/>
              <a:buChar char="•"/>
            </a:pPr>
            <a:r>
              <a:rPr lang="zh-CN" altLang="zh-CN" sz="1600" dirty="0" smtClean="0">
                <a:solidFill>
                  <a:srgbClr val="000000"/>
                </a:solidFill>
                <a:latin typeface="微软雅黑" panose="020B0503020204020204" pitchFamily="34" charset="-122"/>
                <a:ea typeface="微软雅黑" panose="020B0503020204020204" pitchFamily="34" charset="-122"/>
              </a:rPr>
              <a:t>随时</a:t>
            </a:r>
            <a:r>
              <a:rPr lang="zh-CN" altLang="zh-CN" sz="1600" dirty="0">
                <a:solidFill>
                  <a:srgbClr val="000000"/>
                </a:solidFill>
                <a:latin typeface="微软雅黑" panose="020B0503020204020204" pitchFamily="34" charset="-122"/>
                <a:ea typeface="微软雅黑" panose="020B0503020204020204" pitchFamily="34" charset="-122"/>
              </a:rPr>
              <a:t>在线查看，</a:t>
            </a:r>
            <a:r>
              <a:rPr lang="zh-CN" altLang="zh-CN" sz="1600" b="1" dirty="0">
                <a:solidFill>
                  <a:srgbClr val="FF0000"/>
                </a:solidFill>
                <a:latin typeface="微软雅黑" panose="020B0503020204020204" pitchFamily="34" charset="-122"/>
                <a:ea typeface="微软雅黑" panose="020B0503020204020204" pitchFamily="34" charset="-122"/>
              </a:rPr>
              <a:t>多人同时查看历史视频</a:t>
            </a:r>
          </a:p>
          <a:p>
            <a:pPr marL="285750" lvl="0" indent="-285750">
              <a:lnSpc>
                <a:spcPct val="120000"/>
              </a:lnSpc>
              <a:buFont typeface="Arial" panose="020B0604020202020204" pitchFamily="34" charset="0"/>
              <a:buChar char="•"/>
            </a:pPr>
            <a:r>
              <a:rPr lang="zh-CN" altLang="zh-CN" sz="1600" dirty="0" smtClean="0">
                <a:solidFill>
                  <a:srgbClr val="000000"/>
                </a:solidFill>
                <a:latin typeface="微软雅黑" panose="020B0503020204020204" pitchFamily="34" charset="-122"/>
                <a:ea typeface="微软雅黑" panose="020B0503020204020204" pitchFamily="34" charset="-122"/>
              </a:rPr>
              <a:t>家居</a:t>
            </a:r>
            <a:r>
              <a:rPr lang="zh-CN" altLang="zh-CN" sz="1600" dirty="0">
                <a:solidFill>
                  <a:srgbClr val="000000"/>
                </a:solidFill>
                <a:latin typeface="微软雅黑" panose="020B0503020204020204" pitchFamily="34" charset="-122"/>
                <a:ea typeface="微软雅黑" panose="020B0503020204020204" pitchFamily="34" charset="-122"/>
              </a:rPr>
              <a:t>视频属于个人隐私，内存卡储存方式存在</a:t>
            </a:r>
            <a:r>
              <a:rPr lang="zh-CN" altLang="zh-CN" sz="1600" b="1" dirty="0">
                <a:solidFill>
                  <a:srgbClr val="FF0000"/>
                </a:solidFill>
                <a:latin typeface="微软雅黑" panose="020B0503020204020204" pitchFamily="34" charset="-122"/>
                <a:ea typeface="微软雅黑" panose="020B0503020204020204" pitchFamily="34" charset="-122"/>
              </a:rPr>
              <a:t>被盗风险</a:t>
            </a:r>
            <a:r>
              <a:rPr lang="zh-CN" altLang="zh-CN" sz="1600" dirty="0">
                <a:solidFill>
                  <a:srgbClr val="000000"/>
                </a:solidFill>
                <a:latin typeface="微软雅黑" panose="020B0503020204020204" pitchFamily="34" charset="-122"/>
                <a:ea typeface="微软雅黑" panose="020B0503020204020204" pitchFamily="34" charset="-122"/>
              </a:rPr>
              <a:t>，而云存储查看视频需要用户账号密码，被盗风险大大</a:t>
            </a:r>
            <a:r>
              <a:rPr lang="zh-CN" altLang="zh-CN" sz="1600" dirty="0" smtClean="0">
                <a:solidFill>
                  <a:srgbClr val="000000"/>
                </a:solidFill>
                <a:latin typeface="微软雅黑" panose="020B0503020204020204" pitchFamily="34" charset="-122"/>
                <a:ea typeface="微软雅黑" panose="020B0503020204020204" pitchFamily="34" charset="-122"/>
              </a:rPr>
              <a:t>降低</a:t>
            </a:r>
            <a:endParaRPr lang="zh-CN" altLang="zh-CN" sz="1600" dirty="0">
              <a:solidFill>
                <a:srgbClr val="00000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6204620" y="1414461"/>
            <a:ext cx="996654" cy="312393"/>
          </a:xfrm>
          <a:prstGeom prst="rect">
            <a:avLst/>
          </a:prstGeom>
          <a:noFill/>
        </p:spPr>
        <p:txBody>
          <a:bodyPr wrap="square" rtlCol="0">
            <a:spAutoFit/>
          </a:bodyPr>
          <a:lstStyle/>
          <a:p>
            <a:pPr>
              <a:lnSpc>
                <a:spcPct val="130000"/>
              </a:lnSpc>
            </a:pPr>
            <a:r>
              <a:rPr lang="en-US" altLang="zh-CN" sz="1100" b="1" dirty="0" smtClean="0">
                <a:latin typeface="微软雅黑" panose="020B0503020204020204" pitchFamily="34" charset="-122"/>
                <a:ea typeface="微软雅黑" panose="020B0503020204020204" pitchFamily="34" charset="-122"/>
              </a:rPr>
              <a:t>2016</a:t>
            </a:r>
            <a:r>
              <a:rPr lang="zh-CN" altLang="en-US" sz="1100" b="1" dirty="0" smtClean="0">
                <a:latin typeface="微软雅黑" panose="020B0503020204020204" pitchFamily="34" charset="-122"/>
                <a:ea typeface="微软雅黑" panose="020B0503020204020204" pitchFamily="34" charset="-122"/>
              </a:rPr>
              <a:t>年</a:t>
            </a:r>
            <a:r>
              <a:rPr lang="en-US" altLang="zh-CN" sz="1100" b="1" dirty="0">
                <a:latin typeface="微软雅黑" panose="020B0503020204020204" pitchFamily="34" charset="-122"/>
                <a:ea typeface="微软雅黑" panose="020B0503020204020204" pitchFamily="34" charset="-122"/>
              </a:rPr>
              <a:t>2</a:t>
            </a:r>
            <a:r>
              <a:rPr lang="zh-CN" altLang="en-US" sz="1100" b="1" dirty="0" smtClean="0">
                <a:latin typeface="微软雅黑" panose="020B0503020204020204" pitchFamily="34" charset="-122"/>
                <a:ea typeface="微软雅黑" panose="020B0503020204020204" pitchFamily="34" charset="-122"/>
              </a:rPr>
              <a:t>月</a:t>
            </a:r>
          </a:p>
        </p:txBody>
      </p:sp>
      <p:sp>
        <p:nvSpPr>
          <p:cNvPr id="30" name="文本框 29"/>
          <p:cNvSpPr txBox="1"/>
          <p:nvPr/>
        </p:nvSpPr>
        <p:spPr>
          <a:xfrm>
            <a:off x="4600535" y="836712"/>
            <a:ext cx="1800200" cy="572464"/>
          </a:xfrm>
          <a:prstGeom prst="rect">
            <a:avLst/>
          </a:prstGeom>
          <a:noFill/>
        </p:spPr>
        <p:txBody>
          <a:bodyPr wrap="square" rtlCol="0">
            <a:spAutoFit/>
          </a:bodyPr>
          <a:lstStyle/>
          <a:p>
            <a:pPr algn="ctr">
              <a:lnSpc>
                <a:spcPct val="130000"/>
              </a:lnSpc>
            </a:pPr>
            <a:r>
              <a:rPr lang="zh-CN" altLang="en-US" sz="1200" b="1" dirty="0">
                <a:latin typeface="Arial" panose="020B0604020202020204" pitchFamily="34" charset="0"/>
                <a:ea typeface="微软雅黑" panose="020B0503020204020204" pitchFamily="34" charset="-122"/>
              </a:rPr>
              <a:t>大</a:t>
            </a:r>
            <a:r>
              <a:rPr lang="zh-CN" altLang="en-US" sz="1200" b="1" dirty="0" smtClean="0">
                <a:latin typeface="Arial" panose="020B0604020202020204" pitchFamily="34" charset="0"/>
                <a:ea typeface="微软雅黑" panose="020B0503020204020204" pitchFamily="34" charset="-122"/>
              </a:rPr>
              <a:t>华摄像头接入“乐橙云服务”</a:t>
            </a:r>
          </a:p>
        </p:txBody>
      </p:sp>
      <p:sp>
        <p:nvSpPr>
          <p:cNvPr id="32" name="文本框 31"/>
          <p:cNvSpPr txBox="1"/>
          <p:nvPr/>
        </p:nvSpPr>
        <p:spPr>
          <a:xfrm>
            <a:off x="5161966" y="2328708"/>
            <a:ext cx="1031811" cy="312393"/>
          </a:xfrm>
          <a:prstGeom prst="rect">
            <a:avLst/>
          </a:prstGeom>
          <a:noFill/>
        </p:spPr>
        <p:txBody>
          <a:bodyPr wrap="square" rtlCol="0">
            <a:spAutoFit/>
          </a:bodyPr>
          <a:lstStyle/>
          <a:p>
            <a:pPr>
              <a:lnSpc>
                <a:spcPct val="130000"/>
              </a:lnSpc>
            </a:pPr>
            <a:r>
              <a:rPr lang="en-US" altLang="zh-CN" sz="1100" b="1" dirty="0" smtClean="0">
                <a:latin typeface="微软雅黑" panose="020B0503020204020204" pitchFamily="34" charset="-122"/>
                <a:ea typeface="微软雅黑" panose="020B0503020204020204" pitchFamily="34" charset="-122"/>
              </a:rPr>
              <a:t>2016</a:t>
            </a:r>
            <a:r>
              <a:rPr lang="zh-CN" altLang="en-US" sz="1100" b="1" dirty="0" smtClean="0">
                <a:latin typeface="微软雅黑" panose="020B0503020204020204" pitchFamily="34" charset="-122"/>
                <a:ea typeface="微软雅黑" panose="020B0503020204020204" pitchFamily="34" charset="-122"/>
              </a:rPr>
              <a:t>年</a:t>
            </a:r>
            <a:r>
              <a:rPr lang="en-US" altLang="zh-CN" sz="1100" b="1" dirty="0">
                <a:latin typeface="微软雅黑" panose="020B0503020204020204" pitchFamily="34" charset="-122"/>
                <a:ea typeface="微软雅黑" panose="020B0503020204020204" pitchFamily="34" charset="-122"/>
              </a:rPr>
              <a:t>1</a:t>
            </a:r>
            <a:r>
              <a:rPr lang="zh-CN" altLang="en-US" sz="1100" b="1" dirty="0" smtClean="0">
                <a:latin typeface="微软雅黑" panose="020B0503020204020204" pitchFamily="34" charset="-122"/>
                <a:ea typeface="微软雅黑" panose="020B0503020204020204" pitchFamily="34" charset="-122"/>
              </a:rPr>
              <a:t>月</a:t>
            </a:r>
          </a:p>
        </p:txBody>
      </p:sp>
      <p:sp>
        <p:nvSpPr>
          <p:cNvPr id="33" name="文本框 32"/>
          <p:cNvSpPr txBox="1"/>
          <p:nvPr/>
        </p:nvSpPr>
        <p:spPr>
          <a:xfrm>
            <a:off x="3745960" y="2668186"/>
            <a:ext cx="1800200" cy="572464"/>
          </a:xfrm>
          <a:prstGeom prst="rect">
            <a:avLst/>
          </a:prstGeom>
          <a:noFill/>
        </p:spPr>
        <p:txBody>
          <a:bodyPr wrap="square" rtlCol="0">
            <a:spAutoFit/>
          </a:bodyPr>
          <a:lstStyle/>
          <a:p>
            <a:pPr algn="ctr">
              <a:lnSpc>
                <a:spcPct val="130000"/>
              </a:lnSpc>
            </a:pPr>
            <a:r>
              <a:rPr lang="zh-CN" altLang="en-US" sz="1200" b="1" dirty="0" smtClean="0">
                <a:latin typeface="Arial" panose="020B0604020202020204" pitchFamily="34" charset="0"/>
                <a:ea typeface="微软雅黑" panose="020B0503020204020204" pitchFamily="34" charset="-122"/>
              </a:rPr>
              <a:t>海康萤石品牌推出“萤石云”服务</a:t>
            </a:r>
          </a:p>
        </p:txBody>
      </p:sp>
      <p:sp>
        <p:nvSpPr>
          <p:cNvPr id="34" name="文本框 33"/>
          <p:cNvSpPr txBox="1"/>
          <p:nvPr/>
        </p:nvSpPr>
        <p:spPr>
          <a:xfrm>
            <a:off x="4209029" y="1413767"/>
            <a:ext cx="1031811" cy="312393"/>
          </a:xfrm>
          <a:prstGeom prst="rect">
            <a:avLst/>
          </a:prstGeom>
          <a:noFill/>
        </p:spPr>
        <p:txBody>
          <a:bodyPr wrap="square" rtlCol="0">
            <a:spAutoFit/>
          </a:bodyPr>
          <a:lstStyle/>
          <a:p>
            <a:pPr>
              <a:lnSpc>
                <a:spcPct val="130000"/>
              </a:lnSpc>
            </a:pPr>
            <a:r>
              <a:rPr lang="en-US" altLang="zh-CN" sz="1100" b="1" dirty="0" smtClean="0">
                <a:latin typeface="微软雅黑" panose="020B0503020204020204" pitchFamily="34" charset="-122"/>
                <a:ea typeface="微软雅黑" panose="020B0503020204020204" pitchFamily="34" charset="-122"/>
              </a:rPr>
              <a:t>2015</a:t>
            </a:r>
            <a:r>
              <a:rPr lang="zh-CN" altLang="en-US" sz="1100" b="1" dirty="0" smtClean="0">
                <a:latin typeface="微软雅黑" panose="020B0503020204020204" pitchFamily="34" charset="-122"/>
                <a:ea typeface="微软雅黑" panose="020B0503020204020204" pitchFamily="34" charset="-122"/>
              </a:rPr>
              <a:t>年</a:t>
            </a:r>
            <a:r>
              <a:rPr lang="en-US" altLang="zh-CN" sz="1100" b="1" dirty="0" smtClean="0">
                <a:latin typeface="微软雅黑" panose="020B0503020204020204" pitchFamily="34" charset="-122"/>
                <a:ea typeface="微软雅黑" panose="020B0503020204020204" pitchFamily="34" charset="-122"/>
              </a:rPr>
              <a:t>4</a:t>
            </a:r>
            <a:r>
              <a:rPr lang="zh-CN" altLang="en-US" sz="1100" b="1" dirty="0" smtClean="0">
                <a:latin typeface="微软雅黑" panose="020B0503020204020204" pitchFamily="34" charset="-122"/>
                <a:ea typeface="微软雅黑" panose="020B0503020204020204" pitchFamily="34" charset="-122"/>
              </a:rPr>
              <a:t>月</a:t>
            </a:r>
          </a:p>
        </p:txBody>
      </p:sp>
      <p:sp>
        <p:nvSpPr>
          <p:cNvPr id="10" name="椭圆 9"/>
          <p:cNvSpPr/>
          <p:nvPr/>
        </p:nvSpPr>
        <p:spPr>
          <a:xfrm>
            <a:off x="395536" y="1425667"/>
            <a:ext cx="2866523" cy="1151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和</a:t>
            </a:r>
            <a:r>
              <a:rPr lang="zh-CN" altLang="en-US" dirty="0" smtClean="0">
                <a:latin typeface="微软雅黑" panose="020B0503020204020204" pitchFamily="34" charset="-122"/>
                <a:ea typeface="微软雅黑" panose="020B0503020204020204" pitchFamily="34" charset="-122"/>
              </a:rPr>
              <a:t>目率先推出云存储服务，领导家居监控行业市场</a:t>
            </a:r>
            <a:endParaRPr lang="zh-CN" altLang="en-US" dirty="0">
              <a:latin typeface="微软雅黑" panose="020B0503020204020204" pitchFamily="34" charset="-122"/>
              <a:ea typeface="微软雅黑" panose="020B0503020204020204" pitchFamily="34" charset="-122"/>
            </a:endParaRPr>
          </a:p>
        </p:txBody>
      </p:sp>
      <p:sp>
        <p:nvSpPr>
          <p:cNvPr id="35" name="标题 1"/>
          <p:cNvSpPr txBox="1">
            <a:spLocks/>
          </p:cNvSpPr>
          <p:nvPr/>
        </p:nvSpPr>
        <p:spPr bwMode="auto">
          <a:xfrm>
            <a:off x="34925" y="125388"/>
            <a:ext cx="7993063" cy="495300"/>
          </a:xfrm>
          <a:prstGeom prst="rect">
            <a:avLst/>
          </a:prstGeom>
        </p:spPr>
        <p:txBody>
          <a:bodyPr/>
          <a:lstStyle>
            <a:defPPr>
              <a:defRPr lang="zh-CN"/>
            </a:defPPr>
            <a:lvl1pPr>
              <a:spcBef>
                <a:spcPct val="0"/>
              </a:spcBef>
              <a:buNone/>
              <a:defRPr sz="3200">
                <a:solidFill>
                  <a:srgbClr val="FFFFFF"/>
                </a:solidFill>
                <a:latin typeface="微软雅黑" pitchFamily="34" charset="-122"/>
                <a:ea typeface="微软雅黑" pitchFamily="34" charset="-122"/>
              </a:defRPr>
            </a:lvl1pPr>
          </a:lstStyle>
          <a:p>
            <a:r>
              <a:rPr lang="zh-CN" altLang="en-US" sz="2400" b="1" dirty="0" smtClean="0"/>
              <a:t>云存储价值</a:t>
            </a:r>
            <a:endParaRPr lang="en-US" altLang="zh-CN" sz="2400" b="1" dirty="0"/>
          </a:p>
        </p:txBody>
      </p:sp>
    </p:spTree>
    <p:extLst>
      <p:ext uri="{BB962C8B-B14F-4D97-AF65-F5344CB8AC3E}">
        <p14:creationId xmlns:p14="http://schemas.microsoft.com/office/powerpoint/2010/main" val="3745950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 name="标题 1"/>
          <p:cNvSpPr>
            <a:spLocks noChangeArrowheads="1"/>
          </p:cNvSpPr>
          <p:nvPr/>
        </p:nvSpPr>
        <p:spPr bwMode="auto">
          <a:xfrm>
            <a:off x="73024" y="71438"/>
            <a:ext cx="7811344" cy="584775"/>
          </a:xfrm>
          <a:prstGeom prst="rect">
            <a:avLst/>
          </a:prstGeom>
          <a:extLst/>
        </p:spPr>
        <p:txBody>
          <a:bodyPr/>
          <a:lstStyle/>
          <a:p>
            <a:pPr>
              <a:spcBef>
                <a:spcPct val="0"/>
              </a:spcBef>
            </a:pPr>
            <a:r>
              <a:rPr lang="zh-CN" altLang="en-US" sz="2400" b="1" dirty="0">
                <a:solidFill>
                  <a:srgbClr val="FFFFFF"/>
                </a:solidFill>
                <a:latin typeface="微软雅黑" pitchFamily="34" charset="-122"/>
                <a:ea typeface="微软雅黑" pitchFamily="34" charset="-122"/>
                <a:sym typeface="宋体" panose="02010600030101010101" pitchFamily="2" charset="-122"/>
              </a:rPr>
              <a:t>和目</a:t>
            </a:r>
            <a:r>
              <a:rPr lang="zh-CN" altLang="en-US" sz="2400" b="1" dirty="0" smtClean="0">
                <a:solidFill>
                  <a:srgbClr val="FFFFFF"/>
                </a:solidFill>
                <a:latin typeface="微软雅黑" pitchFamily="34" charset="-122"/>
                <a:ea typeface="微软雅黑" pitchFamily="34" charset="-122"/>
                <a:sym typeface="宋体" panose="02010600030101010101" pitchFamily="2" charset="-122"/>
              </a:rPr>
              <a:t>产品</a:t>
            </a:r>
            <a:r>
              <a:rPr lang="zh-CN" altLang="en-US" sz="2400" b="1" dirty="0">
                <a:solidFill>
                  <a:srgbClr val="FFFFFF"/>
                </a:solidFill>
                <a:latin typeface="微软雅黑" pitchFamily="34" charset="-122"/>
                <a:ea typeface="微软雅黑" pitchFamily="34" charset="-122"/>
                <a:sym typeface="宋体" panose="02010600030101010101" pitchFamily="2" charset="-122"/>
              </a:rPr>
              <a:t>用户</a:t>
            </a:r>
            <a:r>
              <a:rPr lang="zh-CN" altLang="en-US" sz="2400" b="1" dirty="0" smtClean="0">
                <a:solidFill>
                  <a:srgbClr val="FFFFFF"/>
                </a:solidFill>
                <a:latin typeface="微软雅黑" pitchFamily="34" charset="-122"/>
                <a:ea typeface="微软雅黑" pitchFamily="34" charset="-122"/>
                <a:sym typeface="宋体" panose="02010600030101010101" pitchFamily="2" charset="-122"/>
              </a:rPr>
              <a:t>价值</a:t>
            </a:r>
            <a:r>
              <a:rPr lang="en-US" altLang="zh-CN" sz="2400" b="1" dirty="0" smtClean="0">
                <a:solidFill>
                  <a:srgbClr val="FFFFFF"/>
                </a:solidFill>
                <a:latin typeface="微软雅黑" pitchFamily="34" charset="-122"/>
                <a:ea typeface="微软雅黑" pitchFamily="34" charset="-122"/>
                <a:sym typeface="宋体" panose="02010600030101010101" pitchFamily="2" charset="-122"/>
              </a:rPr>
              <a:t>—</a:t>
            </a:r>
            <a:r>
              <a:rPr lang="zh-CN" altLang="en-US" sz="2400" b="1" dirty="0">
                <a:solidFill>
                  <a:srgbClr val="FFFFFF"/>
                </a:solidFill>
                <a:latin typeface="微软雅黑" pitchFamily="34" charset="-122"/>
                <a:ea typeface="微软雅黑" pitchFamily="34" charset="-122"/>
                <a:sym typeface="宋体" panose="02010600030101010101" pitchFamily="2" charset="-122"/>
              </a:rPr>
              <a:t>云</a:t>
            </a:r>
            <a:r>
              <a:rPr lang="zh-CN" altLang="en-US" sz="2400" b="1" dirty="0" smtClean="0">
                <a:solidFill>
                  <a:srgbClr val="FFFFFF"/>
                </a:solidFill>
                <a:latin typeface="微软雅黑" pitchFamily="34" charset="-122"/>
                <a:ea typeface="微软雅黑" pitchFamily="34" charset="-122"/>
                <a:sym typeface="宋体" panose="02010600030101010101" pitchFamily="2" charset="-122"/>
              </a:rPr>
              <a:t>存储安全性</a:t>
            </a:r>
            <a:endParaRPr lang="zh-CN" altLang="en-US" sz="2400" b="1" dirty="0">
              <a:solidFill>
                <a:srgbClr val="FFFFFF"/>
              </a:solidFill>
              <a:latin typeface="微软雅黑" pitchFamily="34" charset="-122"/>
              <a:ea typeface="微软雅黑" pitchFamily="34" charset="-122"/>
              <a:sym typeface="宋体" panose="02010600030101010101" pitchFamily="2" charset="-122"/>
            </a:endParaRPr>
          </a:p>
        </p:txBody>
      </p:sp>
      <p:pic>
        <p:nvPicPr>
          <p:cNvPr id="4" name="图片 3"/>
          <p:cNvPicPr>
            <a:picLocks noChangeAspect="1"/>
          </p:cNvPicPr>
          <p:nvPr/>
        </p:nvPicPr>
        <p:blipFill>
          <a:blip r:embed="rId3"/>
          <a:stretch>
            <a:fillRect/>
          </a:stretch>
        </p:blipFill>
        <p:spPr>
          <a:xfrm>
            <a:off x="73024" y="1534151"/>
            <a:ext cx="4003475" cy="4843192"/>
          </a:xfrm>
          <a:prstGeom prst="rect">
            <a:avLst/>
          </a:prstGeom>
        </p:spPr>
      </p:pic>
      <p:sp>
        <p:nvSpPr>
          <p:cNvPr id="8" name="文本框 7"/>
          <p:cNvSpPr txBox="1"/>
          <p:nvPr/>
        </p:nvSpPr>
        <p:spPr>
          <a:xfrm>
            <a:off x="4426973" y="5757472"/>
            <a:ext cx="4690698" cy="830997"/>
          </a:xfrm>
          <a:prstGeom prst="rect">
            <a:avLst/>
          </a:prstGeom>
          <a:noFill/>
        </p:spPr>
        <p:txBody>
          <a:bodyPr wrap="square" rtlCol="0">
            <a:spAutoFit/>
          </a:bodyPr>
          <a:lstStyle/>
          <a:p>
            <a:r>
              <a:rPr lang="zh-CN" altLang="en-US" sz="1600" dirty="0">
                <a:solidFill>
                  <a:srgbClr val="FF0000"/>
                </a:solidFill>
                <a:latin typeface="仿宋" panose="02010609060101010101" pitchFamily="49" charset="-122"/>
                <a:ea typeface="仿宋" panose="02010609060101010101" pitchFamily="49" charset="-122"/>
              </a:rPr>
              <a:t>即使发生最坏的情况，机房硬盘被盗，数据也是加密的，即使拿到了所有的秘钥，解密后的视频文件也无法被任何播放器播放</a:t>
            </a:r>
          </a:p>
        </p:txBody>
      </p:sp>
      <p:sp>
        <p:nvSpPr>
          <p:cNvPr id="11" name="文本框 10"/>
          <p:cNvSpPr txBox="1"/>
          <p:nvPr/>
        </p:nvSpPr>
        <p:spPr>
          <a:xfrm>
            <a:off x="1043608" y="908720"/>
            <a:ext cx="7344816" cy="576064"/>
          </a:xfrm>
          <a:prstGeom prst="rect">
            <a:avLst/>
          </a:prstGeom>
          <a:noFill/>
        </p:spPr>
        <p:txBody>
          <a:bodyPr wrap="square" rtlCol="0">
            <a:spAutoFit/>
          </a:bodyPr>
          <a:lstStyle/>
          <a:p>
            <a:endParaRPr lang="zh-CN" altLang="en-US" dirty="0"/>
          </a:p>
        </p:txBody>
      </p:sp>
      <p:sp>
        <p:nvSpPr>
          <p:cNvPr id="12" name="文本框 11"/>
          <p:cNvSpPr txBox="1"/>
          <p:nvPr/>
        </p:nvSpPr>
        <p:spPr>
          <a:xfrm>
            <a:off x="165919" y="716888"/>
            <a:ext cx="8620261"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随着视频监控行业发展，对云服务安全性能要求日渐提高。业内其他品牌“安全事件”频发，</a:t>
            </a:r>
            <a:r>
              <a:rPr lang="zh-CN" altLang="en-US" sz="2000" b="1" dirty="0">
                <a:solidFill>
                  <a:srgbClr val="FF0000"/>
                </a:solidFill>
                <a:latin typeface="微软雅黑" panose="020B0503020204020204" pitchFamily="34" charset="-122"/>
                <a:ea typeface="微软雅黑" panose="020B0503020204020204" pitchFamily="34" charset="-122"/>
              </a:rPr>
              <a:t>中国</a:t>
            </a:r>
            <a:r>
              <a:rPr lang="zh-CN" altLang="en-US" sz="2000" b="1" dirty="0" smtClean="0">
                <a:solidFill>
                  <a:srgbClr val="FF0000"/>
                </a:solidFill>
                <a:latin typeface="微软雅黑" panose="020B0503020204020204" pitchFamily="34" charset="-122"/>
                <a:ea typeface="微软雅黑" panose="020B0503020204020204" pitchFamily="34" charset="-122"/>
              </a:rPr>
              <a:t>移动坚持的运营商级别安全标准更加</a:t>
            </a:r>
            <a:r>
              <a:rPr lang="zh-CN" altLang="en-US" sz="2000" b="1" dirty="0">
                <a:solidFill>
                  <a:srgbClr val="FF0000"/>
                </a:solidFill>
                <a:latin typeface="微软雅黑" panose="020B0503020204020204" pitchFamily="34" charset="-122"/>
                <a:ea typeface="微软雅黑" panose="020B0503020204020204" pitchFamily="34" charset="-122"/>
              </a:rPr>
              <a:t>值得</a:t>
            </a:r>
            <a:r>
              <a:rPr lang="zh-CN" altLang="en-US" sz="2000" b="1" dirty="0" smtClean="0">
                <a:solidFill>
                  <a:srgbClr val="FF0000"/>
                </a:solidFill>
                <a:latin typeface="微软雅黑" panose="020B0503020204020204" pitchFamily="34" charset="-122"/>
                <a:ea typeface="微软雅黑" panose="020B0503020204020204" pitchFamily="34" charset="-122"/>
              </a:rPr>
              <a:t>信赖</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4685067" y="1928432"/>
            <a:ext cx="3846098" cy="942395"/>
          </a:xfrm>
          <a:prstGeom prst="roundRect">
            <a:avLst/>
          </a:prstGeom>
          <a:solidFill>
            <a:schemeClr val="accent1"/>
          </a:solid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0000"/>
              </a:lnSpc>
            </a:pPr>
            <a:r>
              <a:rPr lang="zh-CN" altLang="zh-CN" sz="1600" dirty="0">
                <a:latin typeface="微软雅黑" panose="020B0503020204020204" pitchFamily="34" charset="-122"/>
                <a:ea typeface="微软雅黑" panose="020B0503020204020204" pitchFamily="34" charset="-122"/>
              </a:rPr>
              <a:t>在摄像头录制视频后，首先对视频加密生成私有的流媒体格式</a:t>
            </a:r>
            <a:endParaRPr lang="en-US" altLang="zh-CN" sz="1600" dirty="0">
              <a:latin typeface="微软雅黑" panose="020B0503020204020204" pitchFamily="34" charset="-122"/>
              <a:ea typeface="微软雅黑" panose="020B0503020204020204" pitchFamily="34" charset="-122"/>
            </a:endParaRPr>
          </a:p>
        </p:txBody>
      </p:sp>
      <p:sp>
        <p:nvSpPr>
          <p:cNvPr id="14" name="圆角矩形 13"/>
          <p:cNvSpPr/>
          <p:nvPr/>
        </p:nvSpPr>
        <p:spPr>
          <a:xfrm>
            <a:off x="4689332" y="4462410"/>
            <a:ext cx="3846098" cy="1295062"/>
          </a:xfrm>
          <a:prstGeom prst="roundRect">
            <a:avLst/>
          </a:prstGeom>
          <a:solidFill>
            <a:schemeClr val="accent1"/>
          </a:solid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0000"/>
              </a:lnSpc>
            </a:pPr>
            <a:r>
              <a:rPr lang="zh-CN" altLang="zh-CN" sz="1600" dirty="0">
                <a:latin typeface="微软雅黑" panose="020B0503020204020204" pitchFamily="34" charset="-122"/>
                <a:ea typeface="微软雅黑" panose="020B0503020204020204" pitchFamily="34" charset="-122"/>
              </a:rPr>
              <a:t>在机房存储，</a:t>
            </a:r>
            <a:r>
              <a:rPr lang="zh-CN" altLang="en-US" sz="1600" dirty="0">
                <a:latin typeface="微软雅黑" panose="020B0503020204020204" pitchFamily="34" charset="-122"/>
                <a:ea typeface="微软雅黑" panose="020B0503020204020204" pitchFamily="34" charset="-122"/>
              </a:rPr>
              <a:t>每</a:t>
            </a:r>
            <a:r>
              <a:rPr lang="en-US" altLang="zh-CN" sz="1600" dirty="0">
                <a:latin typeface="微软雅黑" panose="020B0503020204020204" pitchFamily="34" charset="-122"/>
                <a:ea typeface="微软雅黑" panose="020B0503020204020204" pitchFamily="34" charset="-122"/>
              </a:rPr>
              <a:t>30s</a:t>
            </a:r>
            <a:r>
              <a:rPr lang="zh-CN" altLang="en-US" sz="1600" dirty="0">
                <a:latin typeface="微软雅黑" panose="020B0503020204020204" pitchFamily="34" charset="-122"/>
                <a:ea typeface="微软雅黑" panose="020B0503020204020204" pitchFamily="34" charset="-122"/>
              </a:rPr>
              <a:t>生成一个视频文件，采用</a:t>
            </a:r>
            <a:r>
              <a:rPr lang="en-US" altLang="zh-CN" sz="1600" dirty="0">
                <a:latin typeface="微软雅黑" panose="020B0503020204020204" pitchFamily="34" charset="-122"/>
                <a:ea typeface="微软雅黑" panose="020B0503020204020204" pitchFamily="34" charset="-122"/>
              </a:rPr>
              <a:t>MD5</a:t>
            </a:r>
            <a:r>
              <a:rPr lang="zh-CN" altLang="en-US" sz="1600" dirty="0">
                <a:latin typeface="微软雅黑" panose="020B0503020204020204" pitchFamily="34" charset="-122"/>
                <a:ea typeface="微软雅黑" panose="020B0503020204020204" pitchFamily="34" charset="-122"/>
              </a:rPr>
              <a:t>方式独立秘钥加密，秘钥与视频分别存储在不同的物理机，存储秘钥的数据库有单独秘钥加密</a:t>
            </a:r>
          </a:p>
        </p:txBody>
      </p:sp>
      <p:sp>
        <p:nvSpPr>
          <p:cNvPr id="15" name="圆角矩形 14"/>
          <p:cNvSpPr/>
          <p:nvPr/>
        </p:nvSpPr>
        <p:spPr>
          <a:xfrm>
            <a:off x="4688598" y="3196732"/>
            <a:ext cx="3846098" cy="942395"/>
          </a:xfrm>
          <a:prstGeom prst="roundRect">
            <a:avLst/>
          </a:prstGeom>
          <a:solidFill>
            <a:schemeClr val="accent1"/>
          </a:solid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0000"/>
              </a:lnSpc>
            </a:pPr>
            <a:r>
              <a:rPr lang="zh-CN" altLang="zh-CN" sz="1600" dirty="0">
                <a:latin typeface="微软雅黑" panose="020B0503020204020204" pitchFamily="34" charset="-122"/>
                <a:ea typeface="微软雅黑" panose="020B0503020204020204" pitchFamily="34" charset="-122"/>
              </a:rPr>
              <a:t>采用</a:t>
            </a:r>
            <a:r>
              <a:rPr lang="en-US" altLang="zh-CN" sz="1600" dirty="0">
                <a:latin typeface="微软雅黑" panose="020B0503020204020204" pitchFamily="34" charset="-122"/>
                <a:ea typeface="微软雅黑" panose="020B0503020204020204" pitchFamily="34" charset="-122"/>
              </a:rPr>
              <a:t>AES256</a:t>
            </a:r>
            <a:r>
              <a:rPr lang="zh-CN" altLang="zh-CN" sz="1600" dirty="0">
                <a:latin typeface="微软雅黑" panose="020B0503020204020204" pitchFamily="34" charset="-122"/>
                <a:ea typeface="微软雅黑" panose="020B0503020204020204" pitchFamily="34" charset="-122"/>
              </a:rPr>
              <a:t>加密协议传输到云端</a:t>
            </a:r>
            <a:endParaRPr lang="en-US" altLang="zh-CN" sz="1600" dirty="0">
              <a:latin typeface="微软雅黑" panose="020B0503020204020204" pitchFamily="34" charset="-122"/>
              <a:ea typeface="微软雅黑" panose="020B0503020204020204" pitchFamily="34" charset="-122"/>
            </a:endParaRPr>
          </a:p>
        </p:txBody>
      </p:sp>
      <p:sp>
        <p:nvSpPr>
          <p:cNvPr id="16" name="下箭头 15"/>
          <p:cNvSpPr/>
          <p:nvPr/>
        </p:nvSpPr>
        <p:spPr>
          <a:xfrm>
            <a:off x="6324349" y="2859318"/>
            <a:ext cx="576064" cy="341857"/>
          </a:xfrm>
          <a:prstGeom prst="downArrow">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a:off x="6324349" y="4120553"/>
            <a:ext cx="576064" cy="341857"/>
          </a:xfrm>
          <a:prstGeom prst="downArrow">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470983" y="1534151"/>
            <a:ext cx="227426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和目云</a:t>
            </a:r>
            <a:r>
              <a:rPr lang="zh-CN" altLang="en-US" dirty="0" smtClean="0">
                <a:latin typeface="微软雅黑" panose="020B0503020204020204" pitchFamily="34" charset="-122"/>
                <a:ea typeface="微软雅黑" panose="020B0503020204020204" pitchFamily="34" charset="-122"/>
              </a:rPr>
              <a:t>服务</a:t>
            </a:r>
            <a:r>
              <a:rPr lang="zh-CN" altLang="en-US" b="1" dirty="0" smtClean="0">
                <a:solidFill>
                  <a:srgbClr val="FF0000"/>
                </a:solidFill>
                <a:latin typeface="微软雅黑" panose="020B0503020204020204" pitchFamily="34" charset="-122"/>
                <a:ea typeface="微软雅黑" panose="020B0503020204020204" pitchFamily="34" charset="-122"/>
              </a:rPr>
              <a:t>加密体系</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6549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610" y="97468"/>
            <a:ext cx="7942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a:sym typeface="宋体" panose="02010600030101010101" pitchFamily="2" charset="-122"/>
              </a:rPr>
              <a:t>02.</a:t>
            </a:r>
            <a:r>
              <a:rPr lang="zh-CN" altLang="en-US" dirty="0">
                <a:sym typeface="宋体" panose="02010600030101010101" pitchFamily="2" charset="-122"/>
              </a:rPr>
              <a:t>六大功能之视频云端</a:t>
            </a:r>
            <a:r>
              <a:rPr lang="zh-CN" altLang="en-US" dirty="0" smtClean="0">
                <a:sym typeface="宋体" panose="02010600030101010101" pitchFamily="2" charset="-122"/>
              </a:rPr>
              <a:t>存储</a:t>
            </a:r>
            <a:r>
              <a:rPr lang="en-US" altLang="zh-CN" dirty="0" smtClean="0">
                <a:sym typeface="宋体" panose="02010600030101010101" pitchFamily="2" charset="-122"/>
              </a:rPr>
              <a:t>—</a:t>
            </a:r>
            <a:r>
              <a:rPr lang="zh-CN" altLang="en-US" dirty="0" smtClean="0">
                <a:sym typeface="宋体" panose="02010600030101010101" pitchFamily="2" charset="-122"/>
              </a:rPr>
              <a:t>卖点总结</a:t>
            </a:r>
            <a:endParaRPr lang="zh-CN" altLang="en-US" dirty="0"/>
          </a:p>
        </p:txBody>
      </p:sp>
      <p:sp>
        <p:nvSpPr>
          <p:cNvPr id="18" name="MH_Other_1"/>
          <p:cNvSpPr/>
          <p:nvPr/>
        </p:nvSpPr>
        <p:spPr>
          <a:xfrm rot="16200000">
            <a:off x="680507" y="2312311"/>
            <a:ext cx="4045053" cy="258090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rgbClr val="1CADE4">
                  <a:lumMod val="60000"/>
                  <a:lumOff val="40000"/>
                  <a:alpha val="84000"/>
                </a:srgbClr>
              </a:gs>
              <a:gs pos="100000">
                <a:sysClr val="window" lastClr="FFFFFF">
                  <a:alpha val="0"/>
                </a:sysClr>
              </a:gs>
            </a:gsLst>
            <a:lin ang="5400000" scaled="0"/>
            <a:tileRect/>
          </a:gradFill>
          <a:ln w="12700" cap="flat" cmpd="sng" algn="ctr">
            <a:noFill/>
            <a:prstDash val="solid"/>
            <a:miter lim="800000"/>
          </a:ln>
          <a:effectLst/>
        </p:spPr>
        <p:txBody>
          <a:bodyPr lIns="792000" rIns="792000" anchor="ctr"/>
          <a:lstStyle/>
          <a:p>
            <a:pPr algn="ctr" eaLnBrk="1" fontAlgn="auto" hangingPunct="1">
              <a:lnSpc>
                <a:spcPct val="130000"/>
              </a:lnSpc>
              <a:spcBef>
                <a:spcPts val="0"/>
              </a:spcBef>
              <a:spcAft>
                <a:spcPts val="0"/>
              </a:spcAft>
              <a:defRPr/>
            </a:pPr>
            <a:endParaRPr lang="zh-CN" altLang="en-US" kern="0" dirty="0">
              <a:solidFill>
                <a:prstClr val="black">
                  <a:lumMod val="50000"/>
                  <a:lumOff val="50000"/>
                </a:prstClr>
              </a:solidFill>
              <a:latin typeface="Calibri" panose="020F0502020204030204"/>
            </a:endParaRPr>
          </a:p>
        </p:txBody>
      </p:sp>
      <p:sp>
        <p:nvSpPr>
          <p:cNvPr id="19" name="MH_Title_1"/>
          <p:cNvSpPr/>
          <p:nvPr/>
        </p:nvSpPr>
        <p:spPr>
          <a:xfrm>
            <a:off x="323528" y="2622401"/>
            <a:ext cx="1960721" cy="1960721"/>
          </a:xfrm>
          <a:prstGeom prst="ellipse">
            <a:avLst/>
          </a:prstGeom>
          <a:solidFill>
            <a:srgbClr val="1CADE4"/>
          </a:solidFill>
          <a:ln w="76200" cap="flat" cmpd="sng" algn="ctr">
            <a:noFill/>
            <a:prstDash val="solid"/>
            <a:miter lim="800000"/>
          </a:ln>
          <a:effectLst/>
        </p:spPr>
        <p:txBody>
          <a:bodyPr lIns="0" tIns="0" rIns="0" bIns="0" anchor="ctr">
            <a:noAutofit/>
          </a:bodyPr>
          <a:lstStyle/>
          <a:p>
            <a:pPr algn="ctr">
              <a:lnSpc>
                <a:spcPct val="130000"/>
              </a:lnSpc>
              <a:defRPr/>
            </a:pPr>
            <a:r>
              <a:rPr lang="zh-CN" altLang="en-US" sz="2400" b="1" kern="0" dirty="0" smtClean="0">
                <a:solidFill>
                  <a:prstClr val="white"/>
                </a:solidFill>
                <a:latin typeface="微软雅黑" panose="020B0503020204020204" pitchFamily="34" charset="-122"/>
                <a:ea typeface="微软雅黑" panose="020B0503020204020204" pitchFamily="34" charset="-122"/>
              </a:rPr>
              <a:t>视频云存储</a:t>
            </a:r>
            <a:endParaRPr lang="en-US" altLang="zh-CN" sz="2400" b="1" kern="0" dirty="0" smtClean="0">
              <a:solidFill>
                <a:prstClr val="white"/>
              </a:solidFill>
              <a:latin typeface="微软雅黑" panose="020B0503020204020204" pitchFamily="34" charset="-122"/>
              <a:ea typeface="微软雅黑" panose="020B0503020204020204" pitchFamily="34" charset="-122"/>
            </a:endParaRPr>
          </a:p>
        </p:txBody>
      </p:sp>
      <p:sp>
        <p:nvSpPr>
          <p:cNvPr id="20" name="MH_SubTitle_1"/>
          <p:cNvSpPr/>
          <p:nvPr/>
        </p:nvSpPr>
        <p:spPr>
          <a:xfrm>
            <a:off x="4211960" y="1359234"/>
            <a:ext cx="4320480"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视频</a:t>
            </a:r>
            <a:r>
              <a:rPr lang="zh-CN" altLang="en-US" sz="1600" b="1" kern="0" dirty="0" smtClean="0">
                <a:solidFill>
                  <a:srgbClr val="FF0000"/>
                </a:solidFill>
                <a:latin typeface="Calibri" panose="020F0502020204030204" pitchFamily="34" charset="0"/>
                <a:ea typeface="微软雅黑" panose="020B0503020204020204" pitchFamily="34" charset="-122"/>
              </a:rPr>
              <a:t>保存在云端</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，不因设备损坏丢失视频</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21" name="MH_Other_2"/>
          <p:cNvSpPr/>
          <p:nvPr/>
        </p:nvSpPr>
        <p:spPr>
          <a:xfrm>
            <a:off x="3722543" y="1368360"/>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1</a:t>
            </a:r>
            <a:endParaRPr lang="zh-CN" altLang="en-US" sz="2800" kern="0" dirty="0">
              <a:solidFill>
                <a:prstClr val="white"/>
              </a:solidFill>
              <a:latin typeface="Calibri" panose="020F0502020204030204"/>
            </a:endParaRPr>
          </a:p>
        </p:txBody>
      </p:sp>
      <p:sp>
        <p:nvSpPr>
          <p:cNvPr id="22" name="MH_SubTitle_2"/>
          <p:cNvSpPr/>
          <p:nvPr/>
        </p:nvSpPr>
        <p:spPr>
          <a:xfrm>
            <a:off x="4211960" y="2264009"/>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      电信级服务、</a:t>
            </a:r>
            <a:r>
              <a:rPr lang="zh-CN" altLang="en-US" sz="1600" b="1" kern="0" dirty="0" smtClean="0">
                <a:solidFill>
                  <a:srgbClr val="FF0000"/>
                </a:solidFill>
                <a:latin typeface="Calibri" panose="020F0502020204030204" pitchFamily="34" charset="0"/>
                <a:ea typeface="微软雅黑" panose="020B0503020204020204" pitchFamily="34" charset="-122"/>
              </a:rPr>
              <a:t>银行级加密</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，保证视频不外泄</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23" name="MH_Other_3"/>
          <p:cNvSpPr/>
          <p:nvPr/>
        </p:nvSpPr>
        <p:spPr>
          <a:xfrm>
            <a:off x="3722063" y="2237190"/>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2</a:t>
            </a:r>
            <a:endParaRPr lang="zh-CN" altLang="en-US" sz="2800" kern="0" dirty="0">
              <a:solidFill>
                <a:prstClr val="white"/>
              </a:solidFill>
              <a:latin typeface="Calibri" panose="020F0502020204030204"/>
            </a:endParaRPr>
          </a:p>
        </p:txBody>
      </p:sp>
      <p:sp>
        <p:nvSpPr>
          <p:cNvPr id="24" name="MH_SubTitle_3"/>
          <p:cNvSpPr/>
          <p:nvPr/>
        </p:nvSpPr>
        <p:spPr>
          <a:xfrm>
            <a:off x="4217111" y="3139907"/>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        支持</a:t>
            </a:r>
            <a:r>
              <a:rPr lang="zh-CN" altLang="en-US" sz="1600" b="1" kern="0" dirty="0" smtClean="0">
                <a:solidFill>
                  <a:srgbClr val="FF0000"/>
                </a:solidFill>
                <a:latin typeface="Calibri" panose="020F0502020204030204" pitchFamily="34" charset="0"/>
                <a:ea typeface="微软雅黑" panose="020B0503020204020204" pitchFamily="34" charset="-122"/>
              </a:rPr>
              <a:t>多人同时查看</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实时、历史视频</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25" name="MH_Other_4"/>
          <p:cNvSpPr/>
          <p:nvPr/>
        </p:nvSpPr>
        <p:spPr>
          <a:xfrm>
            <a:off x="3727694" y="3139681"/>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3</a:t>
            </a:r>
            <a:endParaRPr lang="zh-CN" altLang="en-US" sz="2800" kern="0" dirty="0">
              <a:solidFill>
                <a:prstClr val="white"/>
              </a:solidFill>
              <a:latin typeface="Calibri" panose="020F0502020204030204"/>
            </a:endParaRPr>
          </a:p>
        </p:txBody>
      </p:sp>
      <p:sp>
        <p:nvSpPr>
          <p:cNvPr id="26" name="MH_SubTitle_4"/>
          <p:cNvSpPr/>
          <p:nvPr/>
        </p:nvSpPr>
        <p:spPr>
          <a:xfrm>
            <a:off x="4211960" y="4033537"/>
            <a:ext cx="4320000"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lgn="ctr">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获取实时视频时间仅</a:t>
            </a:r>
            <a:r>
              <a:rPr lang="en-US" altLang="zh-CN" sz="1600" kern="0" dirty="0" smtClean="0">
                <a:solidFill>
                  <a:srgbClr val="1CADE4">
                    <a:lumMod val="75000"/>
                  </a:srgbClr>
                </a:solidFill>
                <a:latin typeface="Calibri" panose="020F0502020204030204" pitchFamily="34" charset="0"/>
                <a:ea typeface="微软雅黑" panose="020B0503020204020204" pitchFamily="34" charset="-122"/>
              </a:rPr>
              <a:t>2</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秒，业内</a:t>
            </a:r>
            <a:r>
              <a:rPr lang="zh-CN" altLang="en-US" sz="1600" b="1" kern="0" dirty="0" smtClean="0">
                <a:solidFill>
                  <a:srgbClr val="FF0000"/>
                </a:solidFill>
                <a:latin typeface="Calibri" panose="020F0502020204030204" pitchFamily="34" charset="0"/>
                <a:ea typeface="微软雅黑" panose="020B0503020204020204" pitchFamily="34" charset="-122"/>
              </a:rPr>
              <a:t>最快</a:t>
            </a:r>
            <a:endParaRPr lang="zh-CN" altLang="en-US" sz="1600" b="1" kern="0" dirty="0">
              <a:solidFill>
                <a:srgbClr val="FF0000"/>
              </a:solidFill>
              <a:latin typeface="Calibri" panose="020F0502020204030204" pitchFamily="34" charset="0"/>
              <a:ea typeface="微软雅黑" panose="020B0503020204020204" pitchFamily="34" charset="-122"/>
            </a:endParaRPr>
          </a:p>
        </p:txBody>
      </p:sp>
      <p:sp>
        <p:nvSpPr>
          <p:cNvPr id="27" name="MH_Other_5"/>
          <p:cNvSpPr/>
          <p:nvPr/>
        </p:nvSpPr>
        <p:spPr>
          <a:xfrm>
            <a:off x="3722543" y="4033537"/>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4</a:t>
            </a:r>
            <a:endParaRPr lang="zh-CN" altLang="en-US" sz="2800" kern="0" dirty="0">
              <a:solidFill>
                <a:prstClr val="white"/>
              </a:solidFill>
              <a:latin typeface="Calibri" panose="020F0502020204030204"/>
            </a:endParaRPr>
          </a:p>
        </p:txBody>
      </p:sp>
      <p:sp>
        <p:nvSpPr>
          <p:cNvPr id="28" name="MH_SubTitle_4"/>
          <p:cNvSpPr/>
          <p:nvPr/>
        </p:nvSpPr>
        <p:spPr>
          <a:xfrm>
            <a:off x="4211960" y="4936028"/>
            <a:ext cx="4320000"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lgn="ctr">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实时视频</a:t>
            </a:r>
            <a:r>
              <a:rPr lang="zh-CN" altLang="en-US" sz="1600" b="1" kern="0" dirty="0">
                <a:solidFill>
                  <a:srgbClr val="FF0000"/>
                </a:solidFill>
                <a:latin typeface="Calibri" panose="020F0502020204030204" pitchFamily="34" charset="0"/>
                <a:ea typeface="微软雅黑" panose="020B0503020204020204" pitchFamily="34" charset="-122"/>
              </a:rPr>
              <a:t>延迟小于</a:t>
            </a:r>
            <a:r>
              <a:rPr lang="en-US" altLang="zh-CN" sz="1600" b="1" kern="0" dirty="0">
                <a:solidFill>
                  <a:srgbClr val="FF0000"/>
                </a:solidFill>
                <a:latin typeface="Calibri" panose="020F0502020204030204" pitchFamily="34" charset="0"/>
                <a:ea typeface="微软雅黑" panose="020B0503020204020204" pitchFamily="34" charset="-122"/>
              </a:rPr>
              <a:t>2</a:t>
            </a:r>
            <a:r>
              <a:rPr lang="zh-CN" altLang="en-US" sz="1600" b="1" kern="0" dirty="0">
                <a:solidFill>
                  <a:srgbClr val="FF0000"/>
                </a:solidFill>
                <a:latin typeface="Calibri" panose="020F0502020204030204" pitchFamily="34" charset="0"/>
                <a:ea typeface="微软雅黑" panose="020B0503020204020204" pitchFamily="34" charset="-122"/>
              </a:rPr>
              <a:t>秒</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，保证实时性</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29" name="MH_Other_5"/>
          <p:cNvSpPr/>
          <p:nvPr/>
        </p:nvSpPr>
        <p:spPr>
          <a:xfrm>
            <a:off x="3722543" y="4936028"/>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5</a:t>
            </a:r>
            <a:endParaRPr lang="zh-CN" altLang="en-US" sz="2800" kern="0" dirty="0">
              <a:solidFill>
                <a:prstClr val="white"/>
              </a:solidFill>
              <a:latin typeface="Calibri" panose="020F0502020204030204"/>
            </a:endParaRPr>
          </a:p>
        </p:txBody>
      </p:sp>
    </p:spTree>
    <p:extLst>
      <p:ext uri="{BB962C8B-B14F-4D97-AF65-F5344CB8AC3E}">
        <p14:creationId xmlns:p14="http://schemas.microsoft.com/office/powerpoint/2010/main" val="6594847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anose="020B0503020204020204" pitchFamily="34" charset="-122"/>
                <a:ea typeface="微软雅黑" panose="020B0503020204020204" pitchFamily="34" charset="-122"/>
                <a:sym typeface="微软雅黑" panose="020B0503020204020204" pitchFamily="34" charset="-122"/>
              </a:rPr>
              <a:t>*</a:t>
            </a:r>
          </a:p>
        </p:txBody>
      </p:sp>
      <p:pic>
        <p:nvPicPr>
          <p:cNvPr id="3" name="Picture 2" descr="C:\Users\pjj2935.ARCSOFT-HZ\Desktop\PPT-D\原件\BG-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92238"/>
            <a:ext cx="8628063"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838200"/>
            <a:ext cx="8628063"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3"/>
          <p:cNvGrpSpPr>
            <a:grpSpLocks/>
          </p:cNvGrpSpPr>
          <p:nvPr/>
        </p:nvGrpSpPr>
        <p:grpSpPr bwMode="auto">
          <a:xfrm>
            <a:off x="527050" y="2400300"/>
            <a:ext cx="8293100" cy="1317625"/>
            <a:chOff x="0" y="0"/>
            <a:chExt cx="7047231" cy="1728192"/>
          </a:xfrm>
        </p:grpSpPr>
        <p:pic>
          <p:nvPicPr>
            <p:cNvPr id="6" name="Picture 5" descr="C:\Users\pjj2935.ARCSOFT-HZ\Desktop\PPT-D\原件\07-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047231"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Users\pjj2935.ARCSOFT-HZ\Desktop\PPT-D\原件\07-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262" y="271621"/>
              <a:ext cx="1245575" cy="10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p:cNvSpPr>
              <a:spLocks noChangeArrowheads="1"/>
            </p:cNvSpPr>
            <p:nvPr/>
          </p:nvSpPr>
          <p:spPr bwMode="auto">
            <a:xfrm>
              <a:off x="1655084" y="230917"/>
              <a:ext cx="4341733" cy="76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a:latin typeface="微软雅黑" panose="020B0503020204020204" pitchFamily="34" charset="-122"/>
                  <a:ea typeface="微软雅黑" panose="020B0503020204020204" pitchFamily="34" charset="-122"/>
                  <a:sym typeface="微软雅黑" panose="020B0503020204020204" pitchFamily="34" charset="-122"/>
                </a:rPr>
                <a:t>不再错过任何一个精彩瞬间</a:t>
              </a:r>
              <a:endParaRPr lang="zh-CN" altLang="en-US">
                <a:latin typeface="微软雅黑" panose="020B0503020204020204" pitchFamily="34" charset="-122"/>
                <a:ea typeface="微软雅黑" panose="020B0503020204020204" pitchFamily="34" charset="-122"/>
              </a:endParaRPr>
            </a:p>
          </p:txBody>
        </p:sp>
        <p:sp>
          <p:nvSpPr>
            <p:cNvPr id="9" name="TextBox 7"/>
            <p:cNvSpPr>
              <a:spLocks noChangeArrowheads="1"/>
            </p:cNvSpPr>
            <p:nvPr/>
          </p:nvSpPr>
          <p:spPr bwMode="auto">
            <a:xfrm>
              <a:off x="1646824" y="913097"/>
              <a:ext cx="5126384" cy="60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绝非简单事件触发上传，为您保留珍惜一刻</a:t>
              </a:r>
            </a:p>
          </p:txBody>
        </p:sp>
      </p:grpSp>
      <p:sp>
        <p:nvSpPr>
          <p:cNvPr id="10" name="矩形 8"/>
          <p:cNvSpPr>
            <a:spLocks noChangeArrowheads="1"/>
          </p:cNvSpPr>
          <p:nvPr/>
        </p:nvSpPr>
        <p:spPr bwMode="auto">
          <a:xfrm>
            <a:off x="4487300" y="4078260"/>
            <a:ext cx="42354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342900" indent="-34290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1">
              <a:lnSpc>
                <a:spcPct val="150000"/>
              </a:lnSpc>
              <a:buFont typeface="Wingdings" panose="05000000000000000000" pitchFamily="2" charset="2"/>
              <a:buChar char="ü"/>
            </a:pPr>
            <a:r>
              <a:rPr lang="en-US" altLang="zh-CN" sz="2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24</a:t>
            </a: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小时不间断录制 </a:t>
            </a:r>
            <a:endParaRPr lang="en-US" altLang="zh-CN" sz="2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lvl="1">
              <a:lnSpc>
                <a:spcPct val="150000"/>
              </a:lnSpc>
              <a:buFont typeface="Wingdings" panose="05000000000000000000" pitchFamily="2" charset="2"/>
              <a:buChar char="ü"/>
            </a:pP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异常事件标注</a:t>
            </a:r>
            <a:endParaRPr lang="zh-CN" altLang="en-US" sz="2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lvl="1">
              <a:lnSpc>
                <a:spcPct val="150000"/>
              </a:lnSpc>
              <a:buFont typeface="Wingdings" panose="05000000000000000000" pitchFamily="2" charset="2"/>
              <a:buChar char="ü"/>
            </a:pPr>
            <a:r>
              <a:rPr lang="zh-CN" altLang="en-US" sz="2400" dirty="0" smtClean="0">
                <a:solidFill>
                  <a:schemeClr val="bg1"/>
                </a:solidFill>
                <a:latin typeface="微软雅黑" panose="020B0503020204020204" pitchFamily="34" charset="-122"/>
                <a:ea typeface="微软雅黑" panose="020B0503020204020204" pitchFamily="34" charset="-122"/>
                <a:sym typeface="Calibri" panose="020F0502020204030204" pitchFamily="34" charset="0"/>
              </a:rPr>
              <a:t>特有架构，录制到最后一秒</a:t>
            </a:r>
            <a:endParaRPr lang="en-US" altLang="zh-CN" sz="2400"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lvl="1">
              <a:lnSpc>
                <a:spcPct val="150000"/>
              </a:lnSpc>
              <a:buFont typeface="Wingdings" panose="05000000000000000000" pitchFamily="2" charset="2"/>
              <a:buChar char="ü"/>
            </a:pPr>
            <a:r>
              <a:rPr lang="zh-CN" altLang="en-US" sz="2400" dirty="0" smtClean="0">
                <a:solidFill>
                  <a:schemeClr val="bg1"/>
                </a:solidFill>
                <a:latin typeface="微软雅黑" panose="020B0503020204020204" pitchFamily="34" charset="-122"/>
                <a:ea typeface="微软雅黑" panose="020B0503020204020204" pitchFamily="34" charset="-122"/>
                <a:sym typeface="Calibri" panose="020F0502020204030204" pitchFamily="34" charset="0"/>
              </a:rPr>
              <a:t>支持</a:t>
            </a: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不同分辨率视频串流</a:t>
            </a:r>
          </a:p>
        </p:txBody>
      </p:sp>
      <p:sp>
        <p:nvSpPr>
          <p:cNvPr id="11" name="标题 1"/>
          <p:cNvSpPr>
            <a:spLocks noChangeArrowheads="1"/>
          </p:cNvSpPr>
          <p:nvPr/>
        </p:nvSpPr>
        <p:spPr bwMode="auto">
          <a:xfrm>
            <a:off x="0" y="87015"/>
            <a:ext cx="6948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03.</a:t>
            </a:r>
            <a:r>
              <a:rPr lang="zh-CN" altLang="en-US"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六大功能之</a:t>
            </a:r>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24</a:t>
            </a: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小时不间断录制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0719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 name="标题 1"/>
          <p:cNvSpPr>
            <a:spLocks noChangeArrowheads="1"/>
          </p:cNvSpPr>
          <p:nvPr/>
        </p:nvSpPr>
        <p:spPr bwMode="auto">
          <a:xfrm>
            <a:off x="73024" y="71438"/>
            <a:ext cx="5507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03.</a:t>
            </a: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六大功能之</a:t>
            </a:r>
            <a:r>
              <a:rPr lang="en-US" altLang="zh-CN"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24</a:t>
            </a: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小时不间断录制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5141" y="738568"/>
            <a:ext cx="2597802" cy="2834448"/>
          </a:xfrm>
          <a:prstGeom prst="rect">
            <a:avLst/>
          </a:prstGeom>
          <a:ln>
            <a:solidFill>
              <a:schemeClr val="accent1"/>
            </a:solidFill>
          </a:ln>
        </p:spPr>
      </p:pic>
      <p:pic>
        <p:nvPicPr>
          <p:cNvPr id="4" name="图片 3"/>
          <p:cNvPicPr>
            <a:picLocks noChangeAspect="1"/>
          </p:cNvPicPr>
          <p:nvPr/>
        </p:nvPicPr>
        <p:blipFill>
          <a:blip r:embed="rId4"/>
          <a:stretch>
            <a:fillRect/>
          </a:stretch>
        </p:blipFill>
        <p:spPr>
          <a:xfrm>
            <a:off x="47568" y="4088010"/>
            <a:ext cx="2692943" cy="2305648"/>
          </a:xfrm>
          <a:prstGeom prst="rect">
            <a:avLst/>
          </a:prstGeom>
        </p:spPr>
      </p:pic>
      <p:sp>
        <p:nvSpPr>
          <p:cNvPr id="5" name="文本框 4"/>
          <p:cNvSpPr txBox="1"/>
          <p:nvPr/>
        </p:nvSpPr>
        <p:spPr>
          <a:xfrm>
            <a:off x="3872635" y="4178017"/>
            <a:ext cx="4896544" cy="2308324"/>
          </a:xfrm>
          <a:prstGeom prst="rect">
            <a:avLst/>
          </a:prstGeom>
          <a:noFill/>
        </p:spPr>
        <p:txBody>
          <a:bodyPr wrap="square" rtlCol="0">
            <a:spAutoFit/>
          </a:bodyPr>
          <a:lstStyle/>
          <a:p>
            <a:pPr lvl="0"/>
            <a:r>
              <a:rPr lang="zh-CN" altLang="en-US" b="1" dirty="0" smtClean="0">
                <a:latin typeface="微软雅黑" panose="020B0503020204020204" pitchFamily="34" charset="-122"/>
                <a:ea typeface="微软雅黑" panose="020B0503020204020204" pitchFamily="34" charset="-122"/>
              </a:rPr>
              <a:t>业内</a:t>
            </a:r>
            <a:r>
              <a:rPr lang="zh-CN" altLang="zh-CN" b="1" dirty="0" smtClean="0">
                <a:latin typeface="微软雅黑" panose="020B0503020204020204" pitchFamily="34" charset="-122"/>
                <a:ea typeface="微软雅黑" panose="020B0503020204020204" pitchFamily="34" charset="-122"/>
              </a:rPr>
              <a:t>其他</a:t>
            </a:r>
            <a:r>
              <a:rPr lang="zh-CN" altLang="en-US" b="1" dirty="0" smtClean="0">
                <a:latin typeface="微软雅黑" panose="020B0503020204020204" pitchFamily="34" charset="-122"/>
                <a:ea typeface="微软雅黑" panose="020B0503020204020204" pitchFamily="34" charset="-122"/>
              </a:rPr>
              <a:t>品牌</a:t>
            </a:r>
            <a:r>
              <a:rPr lang="zh-CN" altLang="zh-CN" b="1" dirty="0" smtClean="0">
                <a:latin typeface="微软雅黑" panose="020B0503020204020204" pitchFamily="34" charset="-122"/>
                <a:ea typeface="微软雅黑" panose="020B0503020204020204" pitchFamily="34" charset="-122"/>
              </a:rPr>
              <a:t>云</a:t>
            </a:r>
            <a:r>
              <a:rPr lang="zh-CN" altLang="zh-CN" b="1" dirty="0">
                <a:latin typeface="微软雅黑" panose="020B0503020204020204" pitchFamily="34" charset="-122"/>
                <a:ea typeface="微软雅黑" panose="020B0503020204020204" pitchFamily="34" charset="-122"/>
              </a:rPr>
              <a:t>服务均采用</a:t>
            </a:r>
            <a:r>
              <a:rPr lang="zh-CN" altLang="zh-CN" b="1" dirty="0">
                <a:solidFill>
                  <a:srgbClr val="FF0000"/>
                </a:solidFill>
                <a:latin typeface="微软雅黑" panose="020B0503020204020204" pitchFamily="34" charset="-122"/>
                <a:ea typeface="微软雅黑" panose="020B0503020204020204" pitchFamily="34" charset="-122"/>
              </a:rPr>
              <a:t>事件触发录制</a:t>
            </a:r>
            <a:r>
              <a:rPr lang="zh-CN" altLang="zh-CN" b="1" dirty="0" smtClean="0">
                <a:latin typeface="微软雅黑" panose="020B0503020204020204" pitchFamily="34" charset="-122"/>
                <a:ea typeface="微软雅黑" panose="020B0503020204020204" pitchFamily="34" charset="-122"/>
              </a:rPr>
              <a:t>，当</a:t>
            </a:r>
            <a:r>
              <a:rPr lang="zh-CN" altLang="zh-CN" b="1" dirty="0">
                <a:latin typeface="微软雅黑" panose="020B0503020204020204" pitchFamily="34" charset="-122"/>
                <a:ea typeface="微软雅黑" panose="020B0503020204020204" pitchFamily="34" charset="-122"/>
              </a:rPr>
              <a:t>摄像头侦测到</a:t>
            </a:r>
            <a:r>
              <a:rPr lang="zh-CN" altLang="zh-CN" b="1" dirty="0" smtClean="0">
                <a:latin typeface="微软雅黑" panose="020B0503020204020204" pitchFamily="34" charset="-122"/>
                <a:ea typeface="微软雅黑" panose="020B0503020204020204" pitchFamily="34" charset="-122"/>
              </a:rPr>
              <a:t>运动的</a:t>
            </a:r>
            <a:r>
              <a:rPr lang="zh-CN" altLang="zh-CN" b="1" dirty="0">
                <a:latin typeface="微软雅黑" panose="020B0503020204020204" pitchFamily="34" charset="-122"/>
                <a:ea typeface="微软雅黑" panose="020B0503020204020204" pitchFamily="34" charset="-122"/>
              </a:rPr>
              <a:t>时候</a:t>
            </a:r>
            <a:r>
              <a:rPr lang="zh-CN"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启动</a:t>
            </a:r>
            <a:r>
              <a:rPr lang="zh-CN" altLang="zh-CN" b="1" dirty="0" smtClean="0">
                <a:latin typeface="微软雅黑" panose="020B0503020204020204" pitchFamily="34" charset="-122"/>
                <a:ea typeface="微软雅黑" panose="020B0503020204020204" pitchFamily="34" charset="-122"/>
              </a:rPr>
              <a:t>录制</a:t>
            </a:r>
            <a:r>
              <a:rPr lang="zh-CN" altLang="zh-CN" b="1" dirty="0">
                <a:latin typeface="微软雅黑" panose="020B0503020204020204" pitchFamily="34" charset="-122"/>
                <a:ea typeface="微软雅黑" panose="020B0503020204020204" pitchFamily="34" charset="-122"/>
              </a:rPr>
              <a:t>视频，这样可以大大的节省其存储空间</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zh-CN" dirty="0" smtClean="0">
                <a:latin typeface="微软雅黑" panose="020B0503020204020204" pitchFamily="34" charset="-122"/>
                <a:ea typeface="微软雅黑" panose="020B0503020204020204" pitchFamily="34" charset="-122"/>
              </a:rPr>
              <a:t>事件</a:t>
            </a:r>
            <a:r>
              <a:rPr lang="zh-CN" altLang="zh-CN" dirty="0">
                <a:latin typeface="微软雅黑" panose="020B0503020204020204" pitchFamily="34" charset="-122"/>
                <a:ea typeface="微软雅黑" panose="020B0503020204020204" pitchFamily="34" charset="-122"/>
              </a:rPr>
              <a:t>触发录制存储的视频是不连续的</a:t>
            </a:r>
            <a:r>
              <a:rPr lang="zh-CN" altLang="zh-CN" dirty="0" smtClean="0">
                <a:latin typeface="微软雅黑" panose="020B0503020204020204" pitchFamily="34" charset="-122"/>
                <a:ea typeface="微软雅黑" panose="020B0503020204020204" pitchFamily="34" charset="-122"/>
              </a:rPr>
              <a:t>，发生</a:t>
            </a:r>
            <a:r>
              <a:rPr lang="zh-CN" altLang="zh-CN" dirty="0">
                <a:latin typeface="微软雅黑" panose="020B0503020204020204" pitchFamily="34" charset="-122"/>
                <a:ea typeface="微软雅黑" panose="020B0503020204020204" pitchFamily="34" charset="-122"/>
              </a:rPr>
              <a:t>入侵</a:t>
            </a:r>
            <a:r>
              <a:rPr lang="zh-CN" altLang="zh-CN" dirty="0" smtClean="0">
                <a:latin typeface="微软雅黑" panose="020B0503020204020204" pitchFamily="34" charset="-122"/>
                <a:ea typeface="微软雅黑" panose="020B0503020204020204" pitchFamily="34" charset="-122"/>
              </a:rPr>
              <a:t>事件无法</a:t>
            </a:r>
            <a:r>
              <a:rPr lang="zh-CN" altLang="zh-CN" dirty="0">
                <a:latin typeface="微软雅黑" panose="020B0503020204020204" pitchFamily="34" charset="-122"/>
                <a:ea typeface="微软雅黑" panose="020B0503020204020204" pitchFamily="34" charset="-122"/>
              </a:rPr>
              <a:t>还原完整的历史</a:t>
            </a:r>
            <a:r>
              <a:rPr lang="zh-CN" altLang="zh-CN" dirty="0" smtClean="0">
                <a:latin typeface="微软雅黑" panose="020B0503020204020204" pitchFamily="34" charset="-122"/>
                <a:ea typeface="微软雅黑" panose="020B0503020204020204" pitchFamily="34" charset="-122"/>
              </a:rPr>
              <a:t>视频</a:t>
            </a:r>
            <a:r>
              <a:rPr lang="zh-CN" altLang="en-US" dirty="0" smtClean="0">
                <a:latin typeface="微软雅黑" panose="020B0503020204020204" pitchFamily="34" charset="-122"/>
                <a:ea typeface="微软雅黑" panose="020B0503020204020204" pitchFamily="34" charset="-122"/>
              </a:rPr>
              <a:t>，为警方提供充分的证据链</a:t>
            </a:r>
            <a:endParaRPr lang="en-US" altLang="zh-CN" dirty="0" smtClean="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历史视频查看无法拖动时间条，只有事件触发的录制视频供用户查看</a:t>
            </a:r>
            <a:endParaRPr lang="zh-CN" altLang="zh-CN"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852169" y="841211"/>
            <a:ext cx="4896544" cy="286232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和目是业内唯一采用</a:t>
            </a:r>
            <a:r>
              <a:rPr lang="zh-CN" altLang="en-US" b="1" dirty="0">
                <a:solidFill>
                  <a:srgbClr val="FF0000"/>
                </a:solidFill>
                <a:latin typeface="微软雅黑" panose="020B0503020204020204" pitchFamily="34" charset="-122"/>
                <a:ea typeface="微软雅黑" panose="020B0503020204020204" pitchFamily="34" charset="-122"/>
              </a:rPr>
              <a:t>二十四小时不间断录制</a:t>
            </a:r>
            <a:r>
              <a:rPr lang="zh-CN" altLang="en-US" b="1" dirty="0">
                <a:latin typeface="微软雅黑" panose="020B0503020204020204" pitchFamily="34" charset="-122"/>
                <a:ea typeface="微软雅黑" panose="020B0503020204020204" pitchFamily="34" charset="-122"/>
              </a:rPr>
              <a:t>的云服务，为用户提供不间断的历史视频。</a:t>
            </a:r>
            <a:endParaRPr lang="en-US" altLang="zh-CN"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不</a:t>
            </a:r>
            <a:r>
              <a:rPr lang="zh-CN" altLang="en-US" dirty="0">
                <a:latin typeface="微软雅黑" panose="020B0503020204020204" pitchFamily="34" charset="-122"/>
                <a:ea typeface="微软雅黑" panose="020B0503020204020204" pitchFamily="34" charset="-122"/>
              </a:rPr>
              <a:t>间断录制不会漏掉关键信息，还原完整的</a:t>
            </a:r>
            <a:r>
              <a:rPr lang="zh-CN" altLang="en-US" dirty="0" smtClean="0">
                <a:latin typeface="微软雅黑" panose="020B0503020204020204" pitchFamily="34" charset="-122"/>
                <a:ea typeface="微软雅黑" panose="020B0503020204020204" pitchFamily="34" charset="-122"/>
              </a:rPr>
              <a:t>事件</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时间</a:t>
            </a:r>
            <a:r>
              <a:rPr lang="zh-CN" altLang="en-US" dirty="0">
                <a:latin typeface="微软雅黑" panose="020B0503020204020204" pitchFamily="34" charset="-122"/>
                <a:ea typeface="微软雅黑" panose="020B0503020204020204" pitchFamily="34" charset="-122"/>
              </a:rPr>
              <a:t>可选，自主选择任意</a:t>
            </a:r>
            <a:r>
              <a:rPr lang="zh-CN" altLang="en-US" dirty="0" smtClean="0">
                <a:latin typeface="微软雅黑" panose="020B0503020204020204" pitchFamily="34" charset="-122"/>
                <a:ea typeface="微软雅黑" panose="020B0503020204020204" pitchFamily="34" charset="-122"/>
              </a:rPr>
              <a:t>一天</a:t>
            </a:r>
            <a:r>
              <a:rPr lang="zh-CN" altLang="en-US" dirty="0">
                <a:latin typeface="微软雅黑" panose="020B0503020204020204" pitchFamily="34" charset="-122"/>
                <a:ea typeface="微软雅黑" panose="020B0503020204020204" pitchFamily="34" charset="-122"/>
              </a:rPr>
              <a:t>精确</a:t>
            </a:r>
            <a:r>
              <a:rPr lang="zh-CN" altLang="en-US" dirty="0" smtClean="0">
                <a:latin typeface="微软雅黑" panose="020B0503020204020204" pitchFamily="34" charset="-122"/>
                <a:ea typeface="微软雅黑" panose="020B0503020204020204" pitchFamily="34" charset="-122"/>
              </a:rPr>
              <a:t>到分钟的</a:t>
            </a:r>
            <a:r>
              <a:rPr lang="zh-CN" altLang="en-US" dirty="0">
                <a:latin typeface="微软雅黑" panose="020B0503020204020204" pitchFamily="34" charset="-122"/>
                <a:ea typeface="微软雅黑" panose="020B0503020204020204" pitchFamily="34" charset="-122"/>
              </a:rPr>
              <a:t>历史视频</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历史视频显示，有异常事件时会标注为黄色，同时可自由拉动时间条查看</a:t>
            </a:r>
            <a:r>
              <a:rPr lang="zh-CN" altLang="en-US" dirty="0" smtClean="0">
                <a:latin typeface="微软雅黑" panose="020B0503020204020204" pitchFamily="34" charset="-122"/>
                <a:ea typeface="微软雅黑" panose="020B0503020204020204" pitchFamily="34" charset="-122"/>
              </a:rPr>
              <a:t>视频</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云存储回看最后</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秒可看，发生紧急情况时，可马上查看</a:t>
            </a:r>
            <a:r>
              <a:rPr lang="zh-CN" altLang="en-US" dirty="0" smtClean="0">
                <a:latin typeface="微软雅黑" panose="020B0503020204020204" pitchFamily="34" charset="-122"/>
                <a:ea typeface="微软雅黑" panose="020B0503020204020204" pitchFamily="34" charset="-122"/>
              </a:rPr>
              <a:t>视频</a:t>
            </a:r>
            <a:endParaRPr lang="zh-CN" altLang="en-US"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3933056"/>
            <a:ext cx="9144000" cy="0"/>
          </a:xfrm>
          <a:prstGeom prst="line">
            <a:avLst/>
          </a:prstGeom>
          <a:ln w="28575">
            <a:solidFill>
              <a:srgbClr val="385D8A"/>
            </a:solidFill>
          </a:ln>
        </p:spPr>
        <p:style>
          <a:lnRef idx="1">
            <a:schemeClr val="accent1"/>
          </a:lnRef>
          <a:fillRef idx="0">
            <a:schemeClr val="accent1"/>
          </a:fillRef>
          <a:effectRef idx="0">
            <a:schemeClr val="accent1"/>
          </a:effectRef>
          <a:fontRef idx="minor">
            <a:schemeClr val="tx1"/>
          </a:fontRef>
        </p:style>
      </p:cxnSp>
      <p:sp>
        <p:nvSpPr>
          <p:cNvPr id="10" name="右箭头 9"/>
          <p:cNvSpPr/>
          <p:nvPr/>
        </p:nvSpPr>
        <p:spPr>
          <a:xfrm>
            <a:off x="2987824" y="1916832"/>
            <a:ext cx="576064" cy="7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2987824" y="4976639"/>
            <a:ext cx="576064" cy="711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57694" y="3583087"/>
            <a:ext cx="672693"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和目</a:t>
            </a:r>
            <a:endParaRPr lang="zh-CN" altLang="en-US" sz="16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864636" y="6439486"/>
            <a:ext cx="1058806"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竞品</a:t>
            </a:r>
            <a:endParaRPr lang="zh-CN" altLang="en-US" sz="1600" b="1" dirty="0">
              <a:latin typeface="微软雅黑" panose="020B0503020204020204" pitchFamily="34" charset="-122"/>
              <a:ea typeface="微软雅黑" panose="020B0503020204020204" pitchFamily="34" charset="-122"/>
            </a:endParaRPr>
          </a:p>
        </p:txBody>
      </p:sp>
      <p:sp>
        <p:nvSpPr>
          <p:cNvPr id="8" name="矩形 7"/>
          <p:cNvSpPr/>
          <p:nvPr/>
        </p:nvSpPr>
        <p:spPr>
          <a:xfrm>
            <a:off x="3840998" y="738568"/>
            <a:ext cx="5094187" cy="29111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840999" y="4087988"/>
            <a:ext cx="5094187" cy="2536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8208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1520" y="620688"/>
            <a:ext cx="8712968" cy="777008"/>
          </a:xfrm>
          <a:prstGeom prst="rect">
            <a:avLst/>
          </a:prstGeom>
          <a:noFill/>
        </p:spPr>
        <p:txBody>
          <a:bodyPr wrap="square" rtlCol="0">
            <a:spAutoFit/>
          </a:bodyPr>
          <a:lstStyle/>
          <a:p>
            <a:pPr>
              <a:lnSpc>
                <a:spcPct val="130000"/>
              </a:lnSpc>
            </a:pPr>
            <a:r>
              <a:rPr lang="zh-CN" altLang="en-US" dirty="0" smtClean="0">
                <a:latin typeface="Arial" panose="020B0604020202020204" pitchFamily="34" charset="0"/>
                <a:ea typeface="微软雅黑" panose="020B0503020204020204" pitchFamily="34" charset="-122"/>
              </a:rPr>
              <a:t>事发时间：</a:t>
            </a:r>
            <a:r>
              <a:rPr lang="en-US" altLang="zh-CN" dirty="0" smtClean="0">
                <a:latin typeface="Arial" panose="020B0604020202020204" pitchFamily="34" charset="0"/>
                <a:ea typeface="微软雅黑" panose="020B0503020204020204" pitchFamily="34" charset="-122"/>
              </a:rPr>
              <a:t>2016</a:t>
            </a:r>
            <a:r>
              <a:rPr lang="zh-CN" altLang="en-US" dirty="0" smtClean="0">
                <a:latin typeface="Arial" panose="020B0604020202020204" pitchFamily="34" charset="0"/>
                <a:ea typeface="微软雅黑" panose="020B0503020204020204" pitchFamily="34" charset="-122"/>
              </a:rPr>
              <a:t>年</a:t>
            </a:r>
            <a:r>
              <a:rPr lang="en-US" altLang="zh-CN" dirty="0" smtClean="0">
                <a:latin typeface="Arial" panose="020B0604020202020204" pitchFamily="34" charset="0"/>
                <a:ea typeface="微软雅黑" panose="020B0503020204020204" pitchFamily="34" charset="-122"/>
              </a:rPr>
              <a:t>1</a:t>
            </a:r>
            <a:r>
              <a:rPr lang="zh-CN" altLang="en-US" dirty="0" smtClean="0">
                <a:latin typeface="Arial" panose="020B0604020202020204" pitchFamily="34" charset="0"/>
                <a:ea typeface="微软雅黑" panose="020B0503020204020204" pitchFamily="34" charset="-122"/>
              </a:rPr>
              <a:t>月</a:t>
            </a:r>
            <a:r>
              <a:rPr lang="en-US" altLang="zh-CN" dirty="0" smtClean="0">
                <a:latin typeface="Arial" panose="020B0604020202020204" pitchFamily="34" charset="0"/>
                <a:ea typeface="微软雅黑" panose="020B0503020204020204" pitchFamily="34" charset="-122"/>
              </a:rPr>
              <a:t>6</a:t>
            </a:r>
            <a:r>
              <a:rPr lang="zh-CN" altLang="en-US" dirty="0" smtClean="0">
                <a:latin typeface="Arial" panose="020B0604020202020204" pitchFamily="34" charset="0"/>
                <a:ea typeface="微软雅黑" panose="020B0503020204020204" pitchFamily="34" charset="-122"/>
              </a:rPr>
              <a:t>日下午</a:t>
            </a:r>
            <a:r>
              <a:rPr lang="en-US" altLang="zh-CN" dirty="0" smtClean="0">
                <a:latin typeface="Arial" panose="020B0604020202020204" pitchFamily="34" charset="0"/>
                <a:ea typeface="微软雅黑" panose="020B0503020204020204" pitchFamily="34" charset="-122"/>
              </a:rPr>
              <a:t>14</a:t>
            </a:r>
            <a:r>
              <a:rPr lang="zh-CN" altLang="en-US" dirty="0" smtClean="0">
                <a:latin typeface="Arial" panose="020B0604020202020204" pitchFamily="34" charset="0"/>
                <a:ea typeface="微软雅黑" panose="020B0503020204020204" pitchFamily="34" charset="-122"/>
              </a:rPr>
              <a:t>点</a:t>
            </a:r>
            <a:endParaRPr lang="en-US" altLang="zh-CN" dirty="0" smtClean="0">
              <a:latin typeface="Arial" panose="020B0604020202020204" pitchFamily="34" charset="0"/>
              <a:ea typeface="微软雅黑" panose="020B0503020204020204" pitchFamily="34" charset="-122"/>
            </a:endParaRPr>
          </a:p>
          <a:p>
            <a:pPr>
              <a:lnSpc>
                <a:spcPct val="130000"/>
              </a:lnSpc>
            </a:pPr>
            <a:r>
              <a:rPr lang="zh-CN" altLang="en-US" dirty="0" smtClean="0">
                <a:latin typeface="Arial" panose="020B0604020202020204" pitchFamily="34" charset="0"/>
                <a:ea typeface="微软雅黑" panose="020B0503020204020204" pitchFamily="34" charset="-122"/>
              </a:rPr>
              <a:t>事发地点：江西宜春某小区</a:t>
            </a:r>
          </a:p>
        </p:txBody>
      </p:sp>
      <p:sp>
        <p:nvSpPr>
          <p:cNvPr id="10" name="文本框 9"/>
          <p:cNvSpPr txBox="1"/>
          <p:nvPr/>
        </p:nvSpPr>
        <p:spPr>
          <a:xfrm>
            <a:off x="332421" y="3870553"/>
            <a:ext cx="5616624" cy="597215"/>
          </a:xfrm>
          <a:prstGeom prst="rect">
            <a:avLst/>
          </a:prstGeom>
          <a:noFill/>
        </p:spPr>
        <p:txBody>
          <a:bodyPr wrap="square" rtlCol="0">
            <a:spAutoFit/>
          </a:bodyPr>
          <a:lstStyle/>
          <a:p>
            <a:pPr>
              <a:lnSpc>
                <a:spcPct val="130000"/>
              </a:lnSpc>
            </a:pPr>
            <a:r>
              <a:rPr lang="zh-CN" altLang="en-US" sz="2800" b="1" dirty="0" smtClean="0">
                <a:latin typeface="Arial" panose="020B0604020202020204" pitchFamily="34" charset="0"/>
                <a:ea typeface="微软雅黑" panose="020B0503020204020204" pitchFamily="34" charset="-122"/>
              </a:rPr>
              <a:t>当发生盗窃事件时，和目能做什么？</a:t>
            </a:r>
          </a:p>
        </p:txBody>
      </p:sp>
      <p:sp>
        <p:nvSpPr>
          <p:cNvPr id="6" name="文本框 5"/>
          <p:cNvSpPr txBox="1"/>
          <p:nvPr/>
        </p:nvSpPr>
        <p:spPr>
          <a:xfrm>
            <a:off x="0" y="77565"/>
            <a:ext cx="72946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宋体" panose="02010600030101010101" pitchFamily="2" charset="-122"/>
              </a:rPr>
              <a:t>03.</a:t>
            </a:r>
            <a:r>
              <a:rPr lang="zh-CN" altLang="en-US" dirty="0">
                <a:sym typeface="宋体" panose="02010600030101010101" pitchFamily="2" charset="-122"/>
              </a:rPr>
              <a:t>六大功能之</a:t>
            </a:r>
            <a:r>
              <a:rPr lang="en-US" altLang="zh-CN" dirty="0">
                <a:sym typeface="宋体" panose="02010600030101010101" pitchFamily="2" charset="-122"/>
              </a:rPr>
              <a:t>24</a:t>
            </a:r>
            <a:r>
              <a:rPr lang="zh-CN" altLang="en-US" dirty="0">
                <a:sym typeface="宋体" panose="02010600030101010101" pitchFamily="2" charset="-122"/>
              </a:rPr>
              <a:t>小时不间断</a:t>
            </a:r>
            <a:r>
              <a:rPr lang="zh-CN" altLang="en-US" dirty="0" smtClean="0">
                <a:sym typeface="宋体" panose="02010600030101010101" pitchFamily="2" charset="-122"/>
              </a:rPr>
              <a:t>录制</a:t>
            </a:r>
            <a:r>
              <a:rPr lang="en-US" altLang="zh-CN" dirty="0" smtClean="0"/>
              <a:t>—</a:t>
            </a:r>
            <a:r>
              <a:rPr lang="zh-CN" altLang="en-US" dirty="0" smtClean="0"/>
              <a:t>用户案例</a:t>
            </a:r>
            <a:endParaRPr lang="en-US" altLang="zh-CN" dirty="0"/>
          </a:p>
        </p:txBody>
      </p:sp>
      <p:pic>
        <p:nvPicPr>
          <p:cNvPr id="7" name="图片 6"/>
          <p:cNvPicPr>
            <a:picLocks noChangeAspect="1"/>
          </p:cNvPicPr>
          <p:nvPr/>
        </p:nvPicPr>
        <p:blipFill>
          <a:blip r:embed="rId3"/>
          <a:stretch>
            <a:fillRect/>
          </a:stretch>
        </p:blipFill>
        <p:spPr>
          <a:xfrm>
            <a:off x="2802716" y="1471844"/>
            <a:ext cx="3105078" cy="2252275"/>
          </a:xfrm>
          <a:prstGeom prst="rect">
            <a:avLst/>
          </a:prstGeom>
        </p:spPr>
      </p:pic>
      <p:pic>
        <p:nvPicPr>
          <p:cNvPr id="9" name="图片 8"/>
          <p:cNvPicPr>
            <a:picLocks noChangeAspect="1"/>
          </p:cNvPicPr>
          <p:nvPr/>
        </p:nvPicPr>
        <p:blipFill>
          <a:blip r:embed="rId4"/>
          <a:stretch>
            <a:fillRect/>
          </a:stretch>
        </p:blipFill>
        <p:spPr>
          <a:xfrm>
            <a:off x="5842907" y="1464108"/>
            <a:ext cx="3265597" cy="2260011"/>
          </a:xfrm>
          <a:prstGeom prst="rect">
            <a:avLst/>
          </a:prstGeom>
        </p:spPr>
      </p:pic>
      <p:pic>
        <p:nvPicPr>
          <p:cNvPr id="11" name="图片 10"/>
          <p:cNvPicPr>
            <a:picLocks noChangeAspect="1"/>
          </p:cNvPicPr>
          <p:nvPr/>
        </p:nvPicPr>
        <p:blipFill>
          <a:blip r:embed="rId5"/>
          <a:stretch>
            <a:fillRect/>
          </a:stretch>
        </p:blipFill>
        <p:spPr>
          <a:xfrm>
            <a:off x="3138" y="1468214"/>
            <a:ext cx="3115673" cy="2255905"/>
          </a:xfrm>
          <a:prstGeom prst="rect">
            <a:avLst/>
          </a:prstGeom>
        </p:spPr>
      </p:pic>
      <p:sp>
        <p:nvSpPr>
          <p:cNvPr id="12" name="文本框 11"/>
          <p:cNvSpPr txBox="1"/>
          <p:nvPr/>
        </p:nvSpPr>
        <p:spPr>
          <a:xfrm>
            <a:off x="332421" y="4488444"/>
            <a:ext cx="7911987" cy="225292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smtClean="0">
                <a:latin typeface="Arial" panose="020B0604020202020204" pitchFamily="34" charset="0"/>
                <a:ea typeface="微软雅黑" panose="020B0503020204020204" pitchFamily="34" charset="-122"/>
              </a:rPr>
              <a:t>摄像头</a:t>
            </a:r>
            <a:r>
              <a:rPr lang="zh-CN" altLang="en-US" b="1" dirty="0" smtClean="0">
                <a:solidFill>
                  <a:srgbClr val="FF0000"/>
                </a:solidFill>
                <a:latin typeface="Arial" panose="020B0604020202020204" pitchFamily="34" charset="0"/>
                <a:ea typeface="微软雅黑" panose="020B0503020204020204" pitchFamily="34" charset="-122"/>
              </a:rPr>
              <a:t>全程记录了小偷作案过程</a:t>
            </a:r>
            <a:endParaRPr lang="en-US" altLang="zh-CN" b="1" dirty="0" smtClean="0">
              <a:solidFill>
                <a:srgbClr val="FF0000"/>
              </a:solidFill>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高</a:t>
            </a:r>
            <a:r>
              <a:rPr lang="zh-CN" altLang="en-US" dirty="0" smtClean="0">
                <a:latin typeface="Arial" panose="020B0604020202020204" pitchFamily="34" charset="0"/>
                <a:ea typeface="微软雅黑" panose="020B0503020204020204" pitchFamily="34" charset="-122"/>
              </a:rPr>
              <a:t>清画面，小偷的</a:t>
            </a:r>
            <a:r>
              <a:rPr lang="zh-CN" altLang="en-US" b="1" dirty="0" smtClean="0">
                <a:solidFill>
                  <a:srgbClr val="FF0000"/>
                </a:solidFill>
                <a:latin typeface="Arial" panose="020B0604020202020204" pitchFamily="34" charset="0"/>
                <a:ea typeface="微软雅黑" panose="020B0503020204020204" pitchFamily="34" charset="-122"/>
              </a:rPr>
              <a:t>相貌细节全部捕捉</a:t>
            </a:r>
            <a:endParaRPr lang="en-US" altLang="zh-CN" b="1" dirty="0" smtClean="0">
              <a:solidFill>
                <a:srgbClr val="FF0000"/>
              </a:solidFill>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latin typeface="Arial" panose="020B0604020202020204" pitchFamily="34" charset="0"/>
                <a:ea typeface="微软雅黑" panose="020B0503020204020204" pitchFamily="34" charset="-122"/>
              </a:rPr>
              <a:t>在最后小偷发现摄像头后，盗走了摄像头，但和目</a:t>
            </a:r>
            <a:r>
              <a:rPr lang="zh-CN" altLang="en-US" b="1" dirty="0" smtClean="0">
                <a:solidFill>
                  <a:srgbClr val="FF0000"/>
                </a:solidFill>
                <a:latin typeface="Arial" panose="020B0604020202020204" pitchFamily="34" charset="0"/>
                <a:ea typeface="微软雅黑" panose="020B0503020204020204" pitchFamily="34" charset="-122"/>
              </a:rPr>
              <a:t>云存储任然保留了视频</a:t>
            </a:r>
            <a:endParaRPr lang="en-US" altLang="zh-CN" b="1" dirty="0" smtClean="0">
              <a:solidFill>
                <a:srgbClr val="FF0000"/>
              </a:solidFill>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latin typeface="Arial" panose="020B0604020202020204" pitchFamily="34" charset="0"/>
                <a:ea typeface="微软雅黑" panose="020B0503020204020204" pitchFamily="34" charset="-122"/>
              </a:rPr>
              <a:t>小偷作案全程记录，和目的云存储区别于其他品牌，在画面只有微小运动或没有运动时，任然录制，保留了</a:t>
            </a:r>
            <a:r>
              <a:rPr lang="zh-CN" altLang="en-US" b="1" dirty="0" smtClean="0">
                <a:solidFill>
                  <a:srgbClr val="FF0000"/>
                </a:solidFill>
                <a:latin typeface="Arial" panose="020B0604020202020204" pitchFamily="34" charset="0"/>
                <a:ea typeface="微软雅黑" panose="020B0503020204020204" pitchFamily="34" charset="-122"/>
              </a:rPr>
              <a:t>全部线索</a:t>
            </a:r>
            <a:r>
              <a:rPr lang="zh-CN" altLang="en-US" dirty="0" smtClean="0">
                <a:latin typeface="Arial" panose="020B0604020202020204" pitchFamily="34" charset="0"/>
                <a:ea typeface="微软雅黑" panose="020B0503020204020204" pitchFamily="34" charset="-122"/>
              </a:rPr>
              <a:t>，对警方侦破案件有可能起到关键</a:t>
            </a:r>
            <a:r>
              <a:rPr lang="zh-CN" altLang="en-US" dirty="0">
                <a:ea typeface="微软雅黑" panose="020B0503020204020204" pitchFamily="34" charset="-122"/>
              </a:rPr>
              <a:t>作用</a:t>
            </a:r>
            <a:endParaRPr lang="zh-CN" altLang="en-US" dirty="0" smtClean="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60721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851645"/>
            <a:ext cx="4205521" cy="3154710"/>
          </a:xfrm>
          <a:prstGeom prst="rect">
            <a:avLst/>
          </a:prstGeom>
          <a:noFill/>
        </p:spPr>
        <p:txBody>
          <a:bodyPr wrap="square" rtlCol="0">
            <a:spAutoFit/>
          </a:bodyPr>
          <a:lstStyle/>
          <a:p>
            <a:pPr algn="ctr"/>
            <a:r>
              <a:rPr lang="en-US" altLang="zh-CN" sz="199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01</a:t>
            </a:r>
            <a:endParaRPr lang="zh-CN" altLang="en-US" sz="199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3887161" y="2845078"/>
            <a:ext cx="4645651" cy="523220"/>
          </a:xfrm>
          <a:prstGeom prst="rect">
            <a:avLst/>
          </a:prstGeom>
          <a:noFill/>
        </p:spPr>
        <p:txBody>
          <a:bodyPr wrap="square" rtlCol="0">
            <a:spAutoFit/>
          </a:bodyPr>
          <a:lstStyle/>
          <a:p>
            <a:pPr algn="ct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和</a:t>
            </a:r>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目产品介绍</a:t>
            </a:r>
            <a:endPar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887162" y="3375000"/>
            <a:ext cx="4663440" cy="108000"/>
            <a:chOff x="3649980" y="3375660"/>
            <a:chExt cx="4663440" cy="108000"/>
          </a:xfrm>
        </p:grpSpPr>
        <p:cxnSp>
          <p:nvCxnSpPr>
            <p:cNvPr id="6" name="直接连接符 5"/>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a:spLocks/>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9" name="文本框 8"/>
          <p:cNvSpPr txBox="1"/>
          <p:nvPr/>
        </p:nvSpPr>
        <p:spPr>
          <a:xfrm>
            <a:off x="487591" y="3105835"/>
            <a:ext cx="3230339" cy="646331"/>
          </a:xfrm>
          <a:prstGeom prst="rect">
            <a:avLst/>
          </a:prstGeom>
        </p:spPr>
        <p:txBody>
          <a:bodyPr wrap="square" rtlCol="0">
            <a:spAutoFit/>
          </a:bodyPr>
          <a:lstStyle/>
          <a:p>
            <a:pPr algn="ctr"/>
            <a:r>
              <a:rPr lang="en-US" altLang="zh-CN" sz="3600" b="1" dirty="0" smtClean="0">
                <a:solidFill>
                  <a:schemeClr val="accent1"/>
                </a:solidFill>
                <a:latin typeface="Times New Roman" panose="02020603050405020304" pitchFamily="18" charset="0"/>
                <a:cs typeface="Times New Roman" panose="02020603050405020304" pitchFamily="18" charset="0"/>
              </a:rPr>
              <a:t>PART ONE</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6395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610" y="97468"/>
            <a:ext cx="72946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宋体" panose="02010600030101010101" pitchFamily="2" charset="-122"/>
              </a:rPr>
              <a:t>03.</a:t>
            </a:r>
            <a:r>
              <a:rPr lang="zh-CN" altLang="en-US" dirty="0">
                <a:sym typeface="宋体" panose="02010600030101010101" pitchFamily="2" charset="-122"/>
              </a:rPr>
              <a:t>六大功能之</a:t>
            </a:r>
            <a:r>
              <a:rPr lang="en-US" altLang="zh-CN" dirty="0">
                <a:sym typeface="宋体" panose="02010600030101010101" pitchFamily="2" charset="-122"/>
              </a:rPr>
              <a:t>24</a:t>
            </a:r>
            <a:r>
              <a:rPr lang="zh-CN" altLang="en-US" dirty="0">
                <a:sym typeface="宋体" panose="02010600030101010101" pitchFamily="2" charset="-122"/>
              </a:rPr>
              <a:t>小时不间断</a:t>
            </a:r>
            <a:r>
              <a:rPr lang="zh-CN" altLang="en-US" dirty="0" smtClean="0">
                <a:sym typeface="宋体" panose="02010600030101010101" pitchFamily="2" charset="-122"/>
              </a:rPr>
              <a:t>录制</a:t>
            </a:r>
            <a:r>
              <a:rPr lang="en-US" altLang="zh-CN" dirty="0" smtClean="0"/>
              <a:t>—</a:t>
            </a:r>
            <a:r>
              <a:rPr lang="zh-CN" altLang="en-US" dirty="0" smtClean="0"/>
              <a:t>卖点总结</a:t>
            </a:r>
            <a:endParaRPr lang="en-US" altLang="zh-CN" dirty="0"/>
          </a:p>
        </p:txBody>
      </p:sp>
      <p:sp>
        <p:nvSpPr>
          <p:cNvPr id="5" name="MH_Other_1"/>
          <p:cNvSpPr/>
          <p:nvPr/>
        </p:nvSpPr>
        <p:spPr>
          <a:xfrm rot="16200000">
            <a:off x="680507" y="2312311"/>
            <a:ext cx="4045053" cy="258090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rgbClr val="1CADE4">
                  <a:lumMod val="60000"/>
                  <a:lumOff val="40000"/>
                  <a:alpha val="84000"/>
                </a:srgbClr>
              </a:gs>
              <a:gs pos="100000">
                <a:sysClr val="window" lastClr="FFFFFF">
                  <a:alpha val="0"/>
                </a:sysClr>
              </a:gs>
            </a:gsLst>
            <a:lin ang="5400000" scaled="0"/>
            <a:tileRect/>
          </a:gradFill>
          <a:ln w="12700" cap="flat" cmpd="sng" algn="ctr">
            <a:noFill/>
            <a:prstDash val="solid"/>
            <a:miter lim="800000"/>
          </a:ln>
          <a:effectLst/>
        </p:spPr>
        <p:txBody>
          <a:bodyPr lIns="792000" rIns="792000" anchor="ctr"/>
          <a:lstStyle/>
          <a:p>
            <a:pPr algn="ctr" eaLnBrk="1" fontAlgn="auto" hangingPunct="1">
              <a:lnSpc>
                <a:spcPct val="130000"/>
              </a:lnSpc>
              <a:spcBef>
                <a:spcPts val="0"/>
              </a:spcBef>
              <a:spcAft>
                <a:spcPts val="0"/>
              </a:spcAft>
              <a:defRPr/>
            </a:pPr>
            <a:endParaRPr lang="zh-CN" altLang="en-US" kern="0" dirty="0">
              <a:solidFill>
                <a:prstClr val="black">
                  <a:lumMod val="50000"/>
                  <a:lumOff val="50000"/>
                </a:prstClr>
              </a:solidFill>
              <a:latin typeface="Calibri" panose="020F0502020204030204"/>
            </a:endParaRPr>
          </a:p>
        </p:txBody>
      </p:sp>
      <p:sp>
        <p:nvSpPr>
          <p:cNvPr id="7" name="MH_Title_1"/>
          <p:cNvSpPr/>
          <p:nvPr/>
        </p:nvSpPr>
        <p:spPr>
          <a:xfrm>
            <a:off x="323528" y="2622401"/>
            <a:ext cx="1960721" cy="1960721"/>
          </a:xfrm>
          <a:prstGeom prst="ellipse">
            <a:avLst/>
          </a:prstGeom>
          <a:solidFill>
            <a:srgbClr val="1CADE4"/>
          </a:solidFill>
          <a:ln w="76200" cap="flat" cmpd="sng" algn="ctr">
            <a:noFill/>
            <a:prstDash val="solid"/>
            <a:miter lim="800000"/>
          </a:ln>
          <a:effectLst/>
        </p:spPr>
        <p:txBody>
          <a:bodyPr lIns="0" tIns="0" rIns="0" bIns="0" anchor="ctr">
            <a:noAutofit/>
          </a:bodyPr>
          <a:lstStyle/>
          <a:p>
            <a:pPr algn="ctr">
              <a:lnSpc>
                <a:spcPct val="130000"/>
              </a:lnSpc>
              <a:defRPr/>
            </a:pPr>
            <a:r>
              <a:rPr lang="en-US" altLang="zh-CN" sz="2400" b="1" kern="0" dirty="0" smtClean="0">
                <a:solidFill>
                  <a:prstClr val="white"/>
                </a:solidFill>
                <a:latin typeface="微软雅黑" panose="020B0503020204020204" pitchFamily="34" charset="-122"/>
                <a:ea typeface="微软雅黑" panose="020B0503020204020204" pitchFamily="34" charset="-122"/>
              </a:rPr>
              <a:t>24</a:t>
            </a:r>
            <a:r>
              <a:rPr lang="zh-CN" altLang="en-US" sz="2400" b="1" kern="0" dirty="0" smtClean="0">
                <a:solidFill>
                  <a:prstClr val="white"/>
                </a:solidFill>
                <a:latin typeface="微软雅黑" panose="020B0503020204020204" pitchFamily="34" charset="-122"/>
                <a:ea typeface="微软雅黑" panose="020B0503020204020204" pitchFamily="34" charset="-122"/>
              </a:rPr>
              <a:t>小时不间断录制</a:t>
            </a:r>
            <a:endParaRPr lang="en-US" altLang="zh-CN" sz="2400" b="1" kern="0" dirty="0" smtClean="0">
              <a:solidFill>
                <a:prstClr val="white"/>
              </a:solidFill>
              <a:latin typeface="微软雅黑" panose="020B0503020204020204" pitchFamily="34" charset="-122"/>
              <a:ea typeface="微软雅黑" panose="020B0503020204020204" pitchFamily="34" charset="-122"/>
            </a:endParaRPr>
          </a:p>
        </p:txBody>
      </p:sp>
      <p:sp>
        <p:nvSpPr>
          <p:cNvPr id="8" name="MH_SubTitle_1"/>
          <p:cNvSpPr/>
          <p:nvPr/>
        </p:nvSpPr>
        <p:spPr>
          <a:xfrm>
            <a:off x="4216502" y="1467983"/>
            <a:ext cx="4320479"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lgn="ctr">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      非事件触发录制，</a:t>
            </a:r>
            <a:r>
              <a:rPr lang="zh-CN" altLang="en-US" sz="1600" b="1" kern="0" dirty="0" smtClean="0">
                <a:solidFill>
                  <a:srgbClr val="FF0000"/>
                </a:solidFill>
                <a:latin typeface="Calibri" panose="020F0502020204030204" pitchFamily="34" charset="0"/>
                <a:ea typeface="微软雅黑" panose="020B0503020204020204" pitchFamily="34" charset="-122"/>
              </a:rPr>
              <a:t>不漏掉关键信息</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，还原完整事件</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9" name="MH_Other_2"/>
          <p:cNvSpPr/>
          <p:nvPr/>
        </p:nvSpPr>
        <p:spPr>
          <a:xfrm>
            <a:off x="3727085" y="1477109"/>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1</a:t>
            </a:r>
            <a:endParaRPr lang="zh-CN" altLang="en-US" sz="2800" kern="0" dirty="0">
              <a:solidFill>
                <a:prstClr val="white"/>
              </a:solidFill>
              <a:latin typeface="Calibri" panose="020F0502020204030204"/>
            </a:endParaRPr>
          </a:p>
        </p:txBody>
      </p:sp>
      <p:sp>
        <p:nvSpPr>
          <p:cNvPr id="10" name="MH_SubTitle_2"/>
          <p:cNvSpPr/>
          <p:nvPr/>
        </p:nvSpPr>
        <p:spPr>
          <a:xfrm>
            <a:off x="4216982" y="2705935"/>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      历史</a:t>
            </a:r>
            <a:r>
              <a:rPr lang="zh-CN" altLang="en-US" sz="1600" b="1" kern="0" dirty="0" smtClean="0">
                <a:solidFill>
                  <a:srgbClr val="FF0000"/>
                </a:solidFill>
                <a:latin typeface="Calibri" panose="020F0502020204030204" pitchFamily="34" charset="0"/>
                <a:ea typeface="微软雅黑" panose="020B0503020204020204" pitchFamily="34" charset="-122"/>
              </a:rPr>
              <a:t>视频查看时间轴</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形式且精确到分秒，方便查找</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11" name="MH_Other_3"/>
          <p:cNvSpPr/>
          <p:nvPr/>
        </p:nvSpPr>
        <p:spPr>
          <a:xfrm>
            <a:off x="3727085" y="2679116"/>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2</a:t>
            </a:r>
            <a:endParaRPr lang="zh-CN" altLang="en-US" sz="2800" kern="0" dirty="0">
              <a:solidFill>
                <a:prstClr val="white"/>
              </a:solidFill>
              <a:latin typeface="Calibri" panose="020F0502020204030204"/>
            </a:endParaRPr>
          </a:p>
        </p:txBody>
      </p:sp>
      <p:sp>
        <p:nvSpPr>
          <p:cNvPr id="12" name="MH_SubTitle_3"/>
          <p:cNvSpPr/>
          <p:nvPr/>
        </p:nvSpPr>
        <p:spPr>
          <a:xfrm>
            <a:off x="4216502" y="3883482"/>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        </a:t>
            </a:r>
            <a:r>
              <a:rPr lang="zh-CN" altLang="en-US" sz="1600" b="1" kern="0" dirty="0" smtClean="0">
                <a:solidFill>
                  <a:srgbClr val="FF0000"/>
                </a:solidFill>
                <a:latin typeface="Calibri" panose="020F0502020204030204" pitchFamily="34" charset="0"/>
                <a:ea typeface="微软雅黑" panose="020B0503020204020204" pitchFamily="34" charset="-122"/>
              </a:rPr>
              <a:t>异常事件</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在时间轴上</a:t>
            </a:r>
            <a:r>
              <a:rPr lang="zh-CN" altLang="en-US" sz="1600" b="1" kern="0" dirty="0" smtClean="0">
                <a:solidFill>
                  <a:srgbClr val="FF0000"/>
                </a:solidFill>
                <a:latin typeface="Calibri" panose="020F0502020204030204" pitchFamily="34" charset="0"/>
                <a:ea typeface="微软雅黑" panose="020B0503020204020204" pitchFamily="34" charset="-122"/>
              </a:rPr>
              <a:t>有色标注</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，方便查找</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13" name="MH_Other_4"/>
          <p:cNvSpPr/>
          <p:nvPr/>
        </p:nvSpPr>
        <p:spPr>
          <a:xfrm>
            <a:off x="3727085" y="3883256"/>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3</a:t>
            </a:r>
            <a:endParaRPr lang="zh-CN" altLang="en-US" sz="2800" kern="0" dirty="0">
              <a:solidFill>
                <a:prstClr val="white"/>
              </a:solidFill>
              <a:latin typeface="Calibri" panose="020F0502020204030204"/>
            </a:endParaRPr>
          </a:p>
        </p:txBody>
      </p:sp>
      <p:sp>
        <p:nvSpPr>
          <p:cNvPr id="14" name="MH_SubTitle_4"/>
          <p:cNvSpPr/>
          <p:nvPr/>
        </p:nvSpPr>
        <p:spPr>
          <a:xfrm>
            <a:off x="4216502" y="5085264"/>
            <a:ext cx="4320000"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lgn="ctr">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历史视频回看上一秒，</a:t>
            </a:r>
            <a:r>
              <a:rPr lang="zh-CN" altLang="en-US" sz="1600" b="1" kern="0" dirty="0" smtClean="0">
                <a:solidFill>
                  <a:srgbClr val="FF0000"/>
                </a:solidFill>
                <a:latin typeface="Calibri" panose="020F0502020204030204" pitchFamily="34" charset="0"/>
                <a:ea typeface="微软雅黑" panose="020B0503020204020204" pitchFamily="34" charset="-122"/>
              </a:rPr>
              <a:t>紧急事件马上查看</a:t>
            </a:r>
            <a:endParaRPr lang="zh-CN" altLang="en-US" sz="1600" b="1" kern="0" dirty="0">
              <a:solidFill>
                <a:srgbClr val="FF0000"/>
              </a:solidFill>
              <a:latin typeface="Calibri" panose="020F0502020204030204" pitchFamily="34" charset="0"/>
              <a:ea typeface="微软雅黑" panose="020B0503020204020204" pitchFamily="34" charset="-122"/>
            </a:endParaRPr>
          </a:p>
        </p:txBody>
      </p:sp>
      <p:sp>
        <p:nvSpPr>
          <p:cNvPr id="15" name="MH_Other_5"/>
          <p:cNvSpPr/>
          <p:nvPr/>
        </p:nvSpPr>
        <p:spPr>
          <a:xfrm>
            <a:off x="3727085" y="5085264"/>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4</a:t>
            </a:r>
            <a:endParaRPr lang="zh-CN" altLang="en-US" sz="2800" kern="0" dirty="0">
              <a:solidFill>
                <a:prstClr val="white"/>
              </a:solidFill>
              <a:latin typeface="Calibri" panose="020F0502020204030204"/>
            </a:endParaRPr>
          </a:p>
        </p:txBody>
      </p:sp>
    </p:spTree>
    <p:extLst>
      <p:ext uri="{BB962C8B-B14F-4D97-AF65-F5344CB8AC3E}">
        <p14:creationId xmlns:p14="http://schemas.microsoft.com/office/powerpoint/2010/main" val="36203807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3" name="文本占位符 2"/>
          <p:cNvSpPr>
            <a:spLocks noChangeArrowheads="1"/>
          </p:cNvSpPr>
          <p:nvPr/>
        </p:nvSpPr>
        <p:spPr bwMode="auto">
          <a:xfrm>
            <a:off x="427882" y="764704"/>
            <a:ext cx="6016326" cy="378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546100" indent="-487363">
              <a:defRPr>
                <a:solidFill>
                  <a:schemeClr val="tx1"/>
                </a:solidFill>
                <a:latin typeface="Arial" panose="020B0604020202020204" pitchFamily="34" charset="0"/>
              </a:defRPr>
            </a:lvl1pPr>
            <a:lvl2pPr marL="784225" indent="-285750">
              <a:defRPr>
                <a:solidFill>
                  <a:schemeClr val="tx1"/>
                </a:solidFill>
                <a:latin typeface="Arial" panose="020B0604020202020204" pitchFamily="34" charset="0"/>
              </a:defRPr>
            </a:lvl2pPr>
            <a:lvl3pPr marL="1184275" indent="-228600">
              <a:defRPr>
                <a:solidFill>
                  <a:schemeClr val="tx1"/>
                </a:solidFill>
                <a:latin typeface="Arial" panose="020B0604020202020204" pitchFamily="34" charset="0"/>
              </a:defRPr>
            </a:lvl3pPr>
            <a:lvl4pPr marL="1641475" indent="-228600">
              <a:defRPr>
                <a:solidFill>
                  <a:schemeClr val="tx1"/>
                </a:solidFill>
                <a:latin typeface="Arial" panose="020B0604020202020204" pitchFamily="34" charset="0"/>
              </a:defRPr>
            </a:lvl4pPr>
            <a:lvl5pPr marL="2098675" indent="-228600">
              <a:defRPr>
                <a:solidFill>
                  <a:schemeClr val="tx1"/>
                </a:solidFill>
                <a:latin typeface="Arial" panose="020B0604020202020204" pitchFamily="34" charset="0"/>
              </a:defRPr>
            </a:lvl5pPr>
            <a:lvl6pPr marL="2555875"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3013075"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70275"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927475"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spcBef>
                <a:spcPts val="1100"/>
              </a:spcBef>
              <a:spcAft>
                <a:spcPts val="1200"/>
              </a:spcAft>
            </a:pPr>
            <a:r>
              <a:rPr lang="zh-CN" altLang="en-US" sz="2000" dirty="0" smtClean="0">
                <a:solidFill>
                  <a:srgbClr val="000000"/>
                </a:solidFill>
                <a:latin typeface="微软雅黑" panose="020B0503020204020204" pitchFamily="34" charset="-122"/>
                <a:ea typeface="微软雅黑" panose="020B0503020204020204" pitchFamily="34" charset="-122"/>
                <a:sym typeface="Helvetica Neue Light" charset="0"/>
              </a:rPr>
              <a:t>高精度</a:t>
            </a:r>
            <a:r>
              <a:rPr lang="zh-CN" altLang="en-US" sz="2000" b="1" dirty="0" smtClean="0">
                <a:solidFill>
                  <a:schemeClr val="accent1">
                    <a:lumMod val="60000"/>
                    <a:lumOff val="40000"/>
                  </a:schemeClr>
                </a:solidFill>
                <a:latin typeface="微软雅黑" panose="020B0503020204020204" pitchFamily="34" charset="-122"/>
                <a:ea typeface="微软雅黑" panose="020B0503020204020204" pitchFamily="34" charset="-122"/>
                <a:sym typeface="Helvetica Neue Light" charset="0"/>
              </a:rPr>
              <a:t>运动与异响检测</a:t>
            </a:r>
            <a:r>
              <a:rPr lang="zh-CN" altLang="en-US" sz="2000" dirty="0" smtClean="0">
                <a:solidFill>
                  <a:srgbClr val="000000"/>
                </a:solidFill>
                <a:latin typeface="微软雅黑" panose="020B0503020204020204" pitchFamily="34" charset="-122"/>
                <a:ea typeface="微软雅黑" panose="020B0503020204020204" pitchFamily="34" charset="-122"/>
                <a:sym typeface="Helvetica Neue Light" charset="0"/>
              </a:rPr>
              <a:t>，第一时间告知您需要知道的</a:t>
            </a:r>
            <a:endParaRPr lang="en-US" altLang="zh-CN" sz="2000" dirty="0" smtClean="0">
              <a:solidFill>
                <a:srgbClr val="000000"/>
              </a:solidFill>
              <a:latin typeface="微软雅黑" panose="020B0503020204020204" pitchFamily="34" charset="-122"/>
              <a:ea typeface="微软雅黑" panose="020B0503020204020204" pitchFamily="34" charset="-122"/>
              <a:sym typeface="Helvetica Neue Light" charset="0"/>
            </a:endParaRPr>
          </a:p>
          <a:p>
            <a:pPr>
              <a:lnSpc>
                <a:spcPct val="150000"/>
              </a:lnSpc>
              <a:spcBef>
                <a:spcPts val="1100"/>
              </a:spcBef>
              <a:spcAft>
                <a:spcPts val="1200"/>
              </a:spcAft>
            </a:pPr>
            <a:r>
              <a:rPr lang="zh-CN" altLang="en-US" sz="2000" dirty="0" smtClean="0">
                <a:solidFill>
                  <a:srgbClr val="000000"/>
                </a:solidFill>
                <a:latin typeface="微软雅黑" panose="020B0503020204020204" pitchFamily="34" charset="-122"/>
                <a:ea typeface="微软雅黑" panose="020B0503020204020204" pitchFamily="34" charset="-122"/>
                <a:sym typeface="Helvetica Neue Light" charset="0"/>
              </a:rPr>
              <a:t>时间线变色设定、视频缩略索引，</a:t>
            </a:r>
            <a:r>
              <a:rPr lang="zh-CN" altLang="en-US" sz="2000" b="1" dirty="0">
                <a:solidFill>
                  <a:schemeClr val="accent1">
                    <a:lumMod val="60000"/>
                    <a:lumOff val="40000"/>
                  </a:schemeClr>
                </a:solidFill>
                <a:latin typeface="微软雅黑" panose="020B0503020204020204" pitchFamily="34" charset="-122"/>
                <a:ea typeface="微软雅黑" panose="020B0503020204020204" pitchFamily="34" charset="-122"/>
                <a:sym typeface="Helvetica Neue Light" charset="0"/>
              </a:rPr>
              <a:t>快速定位</a:t>
            </a:r>
            <a:r>
              <a:rPr lang="zh-CN" altLang="en-US" sz="2000" dirty="0" smtClean="0">
                <a:solidFill>
                  <a:srgbClr val="000000"/>
                </a:solidFill>
                <a:latin typeface="微软雅黑" panose="020B0503020204020204" pitchFamily="34" charset="-122"/>
                <a:ea typeface="微软雅黑" panose="020B0503020204020204" pitchFamily="34" charset="-122"/>
                <a:sym typeface="Helvetica Neue Light" charset="0"/>
              </a:rPr>
              <a:t>关键片段</a:t>
            </a:r>
            <a:endParaRPr lang="zh-CN" altLang="en-US" sz="2000" dirty="0">
              <a:solidFill>
                <a:srgbClr val="000000"/>
              </a:solidFill>
              <a:latin typeface="微软雅黑" panose="020B0503020204020204" pitchFamily="34" charset="-122"/>
              <a:ea typeface="微软雅黑" panose="020B0503020204020204" pitchFamily="34" charset="-122"/>
              <a:sym typeface="Helvetica Neue Light" charset="0"/>
            </a:endParaRPr>
          </a:p>
          <a:p>
            <a:pPr>
              <a:lnSpc>
                <a:spcPct val="150000"/>
              </a:lnSpc>
              <a:spcBef>
                <a:spcPts val="1100"/>
              </a:spcBef>
              <a:spcAft>
                <a:spcPts val="1200"/>
              </a:spcAft>
            </a:pPr>
            <a:r>
              <a:rPr lang="zh-CN" altLang="en-US" sz="2000" dirty="0">
                <a:solidFill>
                  <a:srgbClr val="000000"/>
                </a:solidFill>
                <a:latin typeface="微软雅黑" panose="020B0503020204020204" pitchFamily="34" charset="-122"/>
                <a:ea typeface="微软雅黑" panose="020B0503020204020204" pitchFamily="34" charset="-122"/>
                <a:sym typeface="Helvetica Neue Light" charset="0"/>
              </a:rPr>
              <a:t>按</a:t>
            </a:r>
            <a:r>
              <a:rPr lang="zh-CN" altLang="en-US" sz="2000" dirty="0" smtClean="0">
                <a:solidFill>
                  <a:srgbClr val="000000"/>
                </a:solidFill>
                <a:latin typeface="微软雅黑" panose="020B0503020204020204" pitchFamily="34" charset="-122"/>
                <a:ea typeface="微软雅黑" panose="020B0503020204020204" pitchFamily="34" charset="-122"/>
                <a:sym typeface="Helvetica Neue Light" charset="0"/>
              </a:rPr>
              <a:t>需设定的的侦测</a:t>
            </a:r>
            <a:r>
              <a:rPr lang="zh-CN" altLang="en-US" sz="2000" dirty="0">
                <a:solidFill>
                  <a:srgbClr val="000000"/>
                </a:solidFill>
                <a:latin typeface="微软雅黑" panose="020B0503020204020204" pitchFamily="34" charset="-122"/>
                <a:ea typeface="微软雅黑" panose="020B0503020204020204" pitchFamily="34" charset="-122"/>
                <a:sym typeface="Helvetica Neue Light" charset="0"/>
              </a:rPr>
              <a:t>与推</a:t>
            </a:r>
            <a:r>
              <a:rPr lang="zh-CN" altLang="en-US" sz="2000" dirty="0" smtClean="0">
                <a:solidFill>
                  <a:srgbClr val="000000"/>
                </a:solidFill>
                <a:latin typeface="微软雅黑" panose="020B0503020204020204" pitchFamily="34" charset="-122"/>
                <a:ea typeface="微软雅黑" panose="020B0503020204020204" pitchFamily="34" charset="-122"/>
                <a:sym typeface="Helvetica Neue Light" charset="0"/>
              </a:rPr>
              <a:t>送间隔，</a:t>
            </a:r>
            <a:r>
              <a:rPr lang="zh-CN" altLang="en-US" sz="2000" b="1" dirty="0">
                <a:solidFill>
                  <a:schemeClr val="accent1">
                    <a:lumMod val="60000"/>
                    <a:lumOff val="40000"/>
                  </a:schemeClr>
                </a:solidFill>
                <a:latin typeface="微软雅黑" panose="020B0503020204020204" pitchFamily="34" charset="-122"/>
                <a:ea typeface="微软雅黑" panose="020B0503020204020204" pitchFamily="34" charset="-122"/>
                <a:sym typeface="Helvetica Neue Light" charset="0"/>
              </a:rPr>
              <a:t>拒绝</a:t>
            </a:r>
            <a:r>
              <a:rPr lang="zh-CN" altLang="en-US" sz="2000" b="1" dirty="0" smtClean="0">
                <a:solidFill>
                  <a:schemeClr val="accent1">
                    <a:lumMod val="60000"/>
                    <a:lumOff val="40000"/>
                  </a:schemeClr>
                </a:solidFill>
                <a:latin typeface="微软雅黑" panose="020B0503020204020204" pitchFamily="34" charset="-122"/>
                <a:ea typeface="微软雅黑" panose="020B0503020204020204" pitchFamily="34" charset="-122"/>
                <a:sym typeface="Helvetica Neue Light" charset="0"/>
              </a:rPr>
              <a:t>“骚扰”</a:t>
            </a:r>
            <a:endParaRPr lang="zh-CN" altLang="en-US" sz="2000" b="1" dirty="0">
              <a:solidFill>
                <a:schemeClr val="accent1">
                  <a:lumMod val="60000"/>
                  <a:lumOff val="40000"/>
                </a:schemeClr>
              </a:solidFill>
              <a:latin typeface="微软雅黑" panose="020B0503020204020204" pitchFamily="34" charset="-122"/>
              <a:ea typeface="微软雅黑" panose="020B0503020204020204" pitchFamily="34" charset="-122"/>
              <a:sym typeface="Helvetica Neue Light" charset="0"/>
            </a:endParaRPr>
          </a:p>
        </p:txBody>
      </p:sp>
      <p:sp>
        <p:nvSpPr>
          <p:cNvPr id="12" name="标题 1"/>
          <p:cNvSpPr>
            <a:spLocks noChangeArrowheads="1"/>
          </p:cNvSpPr>
          <p:nvPr/>
        </p:nvSpPr>
        <p:spPr bwMode="auto">
          <a:xfrm>
            <a:off x="73025" y="87015"/>
            <a:ext cx="56588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04.</a:t>
            </a: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六</a:t>
            </a:r>
            <a:r>
              <a:rPr lang="zh-CN" altLang="en-US"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大功能之异常</a:t>
            </a: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侦测与消息推送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876651" y="1988840"/>
            <a:ext cx="3872062" cy="4416686"/>
            <a:chOff x="4614148" y="1916832"/>
            <a:chExt cx="3872062" cy="4416686"/>
          </a:xfrm>
        </p:grpSpPr>
        <p:pic>
          <p:nvPicPr>
            <p:cNvPr id="4" name="Cross platform.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148" y="3825456"/>
              <a:ext cx="3872062" cy="25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hape 304"/>
            <p:cNvSpPr>
              <a:spLocks noChangeArrowheads="1"/>
            </p:cNvSpPr>
            <p:nvPr/>
          </p:nvSpPr>
          <p:spPr bwMode="auto">
            <a:xfrm rot="7354969">
              <a:off x="4911198" y="3244841"/>
              <a:ext cx="2803120" cy="210293"/>
            </a:xfrm>
            <a:prstGeom prst="rightArrow">
              <a:avLst>
                <a:gd name="adj1" fmla="val 32009"/>
                <a:gd name="adj2" fmla="val 118895"/>
              </a:avLst>
            </a:prstGeom>
            <a:gradFill rotWithShape="1">
              <a:gsLst>
                <a:gs pos="0">
                  <a:srgbClr val="008F00"/>
                </a:gs>
                <a:gs pos="100000">
                  <a:srgbClr val="D4FB79"/>
                </a:gs>
              </a:gsLst>
              <a:lin ang="0" scaled="1"/>
            </a:gradFill>
            <a:ln w="6350" cap="flat" cmpd="sng">
              <a:solidFill>
                <a:srgbClr val="FFFFFF"/>
              </a:solidFill>
              <a:miter lim="800000"/>
              <a:headEnd/>
              <a:tailEnd/>
            </a:ln>
          </p:spPr>
          <p:txBody>
            <a:bodyPr lIns="0" tIns="0" rIns="0" bIns="0" anchor="ctr"/>
            <a:lstStyle>
              <a:lvl1pPr marL="571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sz="2200">
                <a:solidFill>
                  <a:srgbClr val="000000"/>
                </a:solidFill>
                <a:cs typeface="Arial" panose="020B0604020202020204" pitchFamily="34" charset="0"/>
                <a:sym typeface="Arial" panose="020B0604020202020204" pitchFamily="34" charset="0"/>
              </a:endParaRPr>
            </a:p>
          </p:txBody>
        </p:sp>
        <p:sp>
          <p:nvSpPr>
            <p:cNvPr id="13" name="Shape 304"/>
            <p:cNvSpPr>
              <a:spLocks noChangeArrowheads="1"/>
            </p:cNvSpPr>
            <p:nvPr/>
          </p:nvSpPr>
          <p:spPr bwMode="auto">
            <a:xfrm rot="4842084">
              <a:off x="5948845" y="3446031"/>
              <a:ext cx="2803120" cy="210293"/>
            </a:xfrm>
            <a:prstGeom prst="rightArrow">
              <a:avLst>
                <a:gd name="adj1" fmla="val 32009"/>
                <a:gd name="adj2" fmla="val 118895"/>
              </a:avLst>
            </a:prstGeom>
            <a:gradFill rotWithShape="1">
              <a:gsLst>
                <a:gs pos="0">
                  <a:srgbClr val="008F00"/>
                </a:gs>
                <a:gs pos="100000">
                  <a:srgbClr val="D4FB79"/>
                </a:gs>
              </a:gsLst>
              <a:lin ang="0" scaled="1"/>
            </a:gradFill>
            <a:ln w="6350" cap="flat" cmpd="sng">
              <a:solidFill>
                <a:srgbClr val="FFFFFF"/>
              </a:solidFill>
              <a:miter lim="800000"/>
              <a:headEnd/>
              <a:tailEnd/>
            </a:ln>
          </p:spPr>
          <p:txBody>
            <a:bodyPr lIns="0" tIns="0" rIns="0" bIns="0" anchor="ctr"/>
            <a:lstStyle>
              <a:lvl1pPr marL="571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sz="2200">
                <a:solidFill>
                  <a:srgbClr val="000000"/>
                </a:solidFill>
                <a:cs typeface="Arial" panose="020B0604020202020204" pitchFamily="34" charset="0"/>
                <a:sym typeface="Arial" panose="020B0604020202020204" pitchFamily="34" charset="0"/>
              </a:endParaRPr>
            </a:p>
          </p:txBody>
        </p:sp>
        <p:sp>
          <p:nvSpPr>
            <p:cNvPr id="14" name="Shape 304"/>
            <p:cNvSpPr>
              <a:spLocks noChangeArrowheads="1"/>
            </p:cNvSpPr>
            <p:nvPr/>
          </p:nvSpPr>
          <p:spPr bwMode="auto">
            <a:xfrm rot="6510135">
              <a:off x="5234594" y="3687739"/>
              <a:ext cx="2803120" cy="210293"/>
            </a:xfrm>
            <a:prstGeom prst="rightArrow">
              <a:avLst>
                <a:gd name="adj1" fmla="val 32009"/>
                <a:gd name="adj2" fmla="val 118895"/>
              </a:avLst>
            </a:prstGeom>
            <a:gradFill rotWithShape="1">
              <a:gsLst>
                <a:gs pos="0">
                  <a:srgbClr val="008F00"/>
                </a:gs>
                <a:gs pos="100000">
                  <a:srgbClr val="D4FB79"/>
                </a:gs>
              </a:gsLst>
              <a:lin ang="0" scaled="1"/>
            </a:gradFill>
            <a:ln w="6350" cap="flat" cmpd="sng">
              <a:solidFill>
                <a:srgbClr val="FFFFFF"/>
              </a:solidFill>
              <a:miter lim="800000"/>
              <a:headEnd/>
              <a:tailEnd/>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sz="2200">
                <a:solidFill>
                  <a:srgbClr val="000000"/>
                </a:solidFill>
                <a:cs typeface="Arial" panose="020B0604020202020204" pitchFamily="34" charset="0"/>
                <a:sym typeface="Arial" panose="020B0604020202020204" pitchFamily="34" charset="0"/>
              </a:endParaRPr>
            </a:p>
          </p:txBody>
        </p:sp>
        <p:pic>
          <p:nvPicPr>
            <p:cNvPr id="11" name="exclamation.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1916832"/>
              <a:ext cx="1557028" cy="142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636785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898" y="727963"/>
            <a:ext cx="2746065" cy="383529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1323" y="727964"/>
            <a:ext cx="2732817" cy="383529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1735" y="740516"/>
            <a:ext cx="2732817" cy="3827542"/>
          </a:xfrm>
          <a:prstGeom prst="rect">
            <a:avLst/>
          </a:prstGeom>
        </p:spPr>
      </p:pic>
      <p:sp>
        <p:nvSpPr>
          <p:cNvPr id="12" name="文本框 11"/>
          <p:cNvSpPr txBox="1"/>
          <p:nvPr/>
        </p:nvSpPr>
        <p:spPr>
          <a:xfrm>
            <a:off x="141289" y="4642804"/>
            <a:ext cx="8897598" cy="2492990"/>
          </a:xfrm>
          <a:prstGeom prst="rect">
            <a:avLst/>
          </a:prstGeom>
          <a:noFill/>
        </p:spPr>
        <p:txBody>
          <a:bodyPr wrap="square" rtlCol="0">
            <a:spAutoFit/>
          </a:bodyPr>
          <a:lstStyle/>
          <a:p>
            <a:endParaRPr lang="en-US" altLang="zh-CN" sz="2400" b="1"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solidFill>
                  <a:srgbClr val="FF0000"/>
                </a:solidFill>
                <a:latin typeface="微软雅黑" panose="020B0503020204020204" pitchFamily="34" charset="-122"/>
                <a:ea typeface="微软雅黑" panose="020B0503020204020204" pitchFamily="34" charset="-122"/>
              </a:rPr>
              <a:t>可指定区域的移动侦测</a:t>
            </a:r>
            <a:r>
              <a:rPr lang="zh-CN" altLang="en-US" dirty="0" smtClean="0">
                <a:latin typeface="微软雅黑" panose="020B0503020204020204" pitchFamily="34" charset="-122"/>
                <a:ea typeface="微软雅黑" panose="020B0503020204020204" pitchFamily="34" charset="-122"/>
              </a:rPr>
              <a:t>，屏蔽部分非人为运动信息（如：窗帘、宠物等），去除非紧急状态下的报警</a:t>
            </a:r>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solidFill>
                  <a:srgbClr val="FF0000"/>
                </a:solidFill>
                <a:latin typeface="微软雅黑" panose="020B0503020204020204" pitchFamily="34" charset="-122"/>
                <a:ea typeface="微软雅黑" panose="020B0503020204020204" pitchFamily="34" charset="-122"/>
              </a:rPr>
              <a:t>双重报警方式</a:t>
            </a:r>
            <a:r>
              <a:rPr lang="zh-CN" altLang="en-US" dirty="0" smtClean="0">
                <a:latin typeface="微软雅黑" panose="020B0503020204020204" pitchFamily="34" charset="-122"/>
                <a:ea typeface="微软雅黑" panose="020B0503020204020204" pitchFamily="34" charset="-122"/>
              </a:rPr>
              <a:t>，运动</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声音，可</a:t>
            </a:r>
            <a:r>
              <a:rPr lang="zh-CN" altLang="en-US" dirty="0">
                <a:latin typeface="微软雅黑" panose="020B0503020204020204" pitchFamily="34" charset="-122"/>
                <a:ea typeface="微软雅黑" panose="020B0503020204020204" pitchFamily="34" charset="-122"/>
              </a:rPr>
              <a:t>自由选择，不会漏掉报警信息</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声音检测</a:t>
            </a:r>
            <a:r>
              <a:rPr lang="zh-CN" altLang="en-US" dirty="0" smtClean="0">
                <a:latin typeface="微软雅黑" panose="020B0503020204020204" pitchFamily="34" charset="-122"/>
                <a:ea typeface="微软雅黑" panose="020B0503020204020204" pitchFamily="34" charset="-122"/>
              </a:rPr>
              <a:t>算法</a:t>
            </a:r>
            <a:r>
              <a:rPr lang="zh-CN" altLang="en-US" dirty="0">
                <a:latin typeface="微软雅黑" panose="020B0503020204020204" pitchFamily="34" charset="-122"/>
                <a:ea typeface="微软雅黑" panose="020B0503020204020204" pitchFamily="34" charset="-122"/>
              </a:rPr>
              <a:t>的</a:t>
            </a:r>
            <a:r>
              <a:rPr lang="zh-CN" altLang="en-US" dirty="0" smtClean="0">
                <a:latin typeface="微软雅黑" panose="020B0503020204020204" pitchFamily="34" charset="-122"/>
                <a:ea typeface="微软雅黑" panose="020B0503020204020204" pitchFamily="34" charset="-122"/>
              </a:rPr>
              <a:t>优化，</a:t>
            </a:r>
            <a:r>
              <a:rPr lang="zh-CN" altLang="en-US" b="1" dirty="0" smtClean="0">
                <a:solidFill>
                  <a:srgbClr val="FF0000"/>
                </a:solidFill>
                <a:latin typeface="微软雅黑" panose="020B0503020204020204" pitchFamily="34" charset="-122"/>
                <a:ea typeface="微软雅黑" panose="020B0503020204020204" pitchFamily="34" charset="-122"/>
              </a:rPr>
              <a:t>智能识别声音状态</a:t>
            </a:r>
            <a:r>
              <a:rPr lang="zh-CN" altLang="en-US" dirty="0" smtClean="0">
                <a:latin typeface="微软雅黑" panose="020B0503020204020204" pitchFamily="34" charset="-122"/>
                <a:ea typeface="微软雅黑" panose="020B0503020204020204" pitchFamily="34" charset="-122"/>
              </a:rPr>
              <a:t>，有明显变化时才触发告警</a:t>
            </a:r>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自主制定</a:t>
            </a:r>
            <a:r>
              <a:rPr lang="zh-CN" altLang="en-US" b="1" dirty="0" smtClean="0">
                <a:solidFill>
                  <a:srgbClr val="FF0000"/>
                </a:solidFill>
                <a:latin typeface="微软雅黑" panose="020B0503020204020204" pitchFamily="34" charset="-122"/>
                <a:ea typeface="微软雅黑" panose="020B0503020204020204" pitchFamily="34" charset="-122"/>
              </a:rPr>
              <a:t>通知开关计划</a:t>
            </a:r>
            <a:r>
              <a:rPr lang="zh-CN" altLang="en-US" dirty="0" smtClean="0">
                <a:latin typeface="微软雅黑" panose="020B0503020204020204" pitchFamily="34" charset="-122"/>
                <a:ea typeface="微软雅黑" panose="020B0503020204020204" pitchFamily="34" charset="-122"/>
              </a:rPr>
              <a:t>，实现智能管理</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smtClean="0">
                <a:solidFill>
                  <a:srgbClr val="FF0000"/>
                </a:solidFill>
                <a:latin typeface="微软雅黑" panose="020B0503020204020204" pitchFamily="34" charset="-122"/>
                <a:ea typeface="微软雅黑" panose="020B0503020204020204" pitchFamily="34" charset="-122"/>
              </a:rPr>
              <a:t>侦测</a:t>
            </a:r>
            <a:r>
              <a:rPr lang="zh-CN" altLang="en-US" b="1" dirty="0">
                <a:solidFill>
                  <a:srgbClr val="FF0000"/>
                </a:solidFill>
                <a:latin typeface="微软雅黑" panose="020B0503020204020204" pitchFamily="34" charset="-122"/>
                <a:ea typeface="微软雅黑" panose="020B0503020204020204" pitchFamily="34" charset="-122"/>
              </a:rPr>
              <a:t>灵敏度可调</a:t>
            </a:r>
            <a:r>
              <a:rPr lang="zh-CN" altLang="en-US" dirty="0">
                <a:latin typeface="微软雅黑" panose="020B0503020204020204" pitchFamily="34" charset="-122"/>
                <a:ea typeface="微软雅黑" panose="020B0503020204020204" pitchFamily="34" charset="-122"/>
              </a:rPr>
              <a:t>，适应使用场景</a:t>
            </a:r>
          </a:p>
          <a:p>
            <a:endParaRPr lang="zh-CN" altLang="en-US" sz="2400" dirty="0">
              <a:latin typeface="微软雅黑" panose="020B0503020204020204" pitchFamily="34" charset="-122"/>
              <a:ea typeface="微软雅黑" panose="020B0503020204020204" pitchFamily="34" charset="-122"/>
            </a:endParaRPr>
          </a:p>
        </p:txBody>
      </p:sp>
      <p:sp>
        <p:nvSpPr>
          <p:cNvPr id="13" name="TextBox 1"/>
          <p:cNvSpPr txBox="1"/>
          <p:nvPr/>
        </p:nvSpPr>
        <p:spPr>
          <a:xfrm>
            <a:off x="138898" y="4541058"/>
            <a:ext cx="1306265"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卖点</a:t>
            </a:r>
          </a:p>
        </p:txBody>
      </p:sp>
      <p:sp>
        <p:nvSpPr>
          <p:cNvPr id="14" name="矩形 13"/>
          <p:cNvSpPr/>
          <p:nvPr/>
        </p:nvSpPr>
        <p:spPr>
          <a:xfrm>
            <a:off x="138898" y="5013176"/>
            <a:ext cx="8685242" cy="1752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a:spLocks noChangeArrowheads="1"/>
          </p:cNvSpPr>
          <p:nvPr/>
        </p:nvSpPr>
        <p:spPr bwMode="auto">
          <a:xfrm>
            <a:off x="73025" y="87015"/>
            <a:ext cx="56588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04.</a:t>
            </a: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六</a:t>
            </a:r>
            <a:r>
              <a:rPr lang="zh-CN" altLang="en-US"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大功能之异常</a:t>
            </a: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侦测与消息推送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332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610" y="97468"/>
            <a:ext cx="68626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宋体" panose="02010600030101010101" pitchFamily="2" charset="-122"/>
              </a:rPr>
              <a:t>04.</a:t>
            </a:r>
            <a:r>
              <a:rPr lang="zh-CN" altLang="en-US" dirty="0">
                <a:sym typeface="宋体" panose="02010600030101010101" pitchFamily="2" charset="-122"/>
              </a:rPr>
              <a:t>六大功能之异常侦测与消息推</a:t>
            </a:r>
            <a:r>
              <a:rPr lang="zh-CN" altLang="en-US" dirty="0" smtClean="0">
                <a:sym typeface="宋体" panose="02010600030101010101" pitchFamily="2" charset="-122"/>
              </a:rPr>
              <a:t>送</a:t>
            </a:r>
            <a:r>
              <a:rPr lang="en-US" altLang="zh-CN" dirty="0" smtClean="0">
                <a:sym typeface="宋体" panose="02010600030101010101" pitchFamily="2" charset="-122"/>
              </a:rPr>
              <a:t>—</a:t>
            </a:r>
            <a:r>
              <a:rPr lang="zh-CN" altLang="en-US" dirty="0" smtClean="0">
                <a:sym typeface="宋体" panose="02010600030101010101" pitchFamily="2" charset="-122"/>
              </a:rPr>
              <a:t>卖点总结</a:t>
            </a:r>
            <a:endParaRPr lang="zh-CN" altLang="en-US" dirty="0"/>
          </a:p>
        </p:txBody>
      </p:sp>
      <p:sp>
        <p:nvSpPr>
          <p:cNvPr id="5" name="MH_Other_1"/>
          <p:cNvSpPr/>
          <p:nvPr/>
        </p:nvSpPr>
        <p:spPr>
          <a:xfrm rot="16200000">
            <a:off x="680507" y="2312311"/>
            <a:ext cx="4045053" cy="258090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rgbClr val="1CADE4">
                  <a:lumMod val="60000"/>
                  <a:lumOff val="40000"/>
                  <a:alpha val="84000"/>
                </a:srgbClr>
              </a:gs>
              <a:gs pos="100000">
                <a:sysClr val="window" lastClr="FFFFFF">
                  <a:alpha val="0"/>
                </a:sysClr>
              </a:gs>
            </a:gsLst>
            <a:lin ang="5400000" scaled="0"/>
            <a:tileRect/>
          </a:gradFill>
          <a:ln w="12700" cap="flat" cmpd="sng" algn="ctr">
            <a:noFill/>
            <a:prstDash val="solid"/>
            <a:miter lim="800000"/>
          </a:ln>
          <a:effectLst/>
        </p:spPr>
        <p:txBody>
          <a:bodyPr lIns="792000" rIns="792000" anchor="ctr"/>
          <a:lstStyle/>
          <a:p>
            <a:pPr algn="ctr" eaLnBrk="1" fontAlgn="auto" hangingPunct="1">
              <a:lnSpc>
                <a:spcPct val="130000"/>
              </a:lnSpc>
              <a:spcBef>
                <a:spcPts val="0"/>
              </a:spcBef>
              <a:spcAft>
                <a:spcPts val="0"/>
              </a:spcAft>
              <a:defRPr/>
            </a:pPr>
            <a:endParaRPr lang="zh-CN" altLang="en-US" kern="0" dirty="0">
              <a:solidFill>
                <a:prstClr val="black">
                  <a:lumMod val="50000"/>
                  <a:lumOff val="50000"/>
                </a:prstClr>
              </a:solidFill>
              <a:latin typeface="Calibri" panose="020F0502020204030204"/>
            </a:endParaRPr>
          </a:p>
        </p:txBody>
      </p:sp>
      <p:sp>
        <p:nvSpPr>
          <p:cNvPr id="7" name="MH_Title_1"/>
          <p:cNvSpPr/>
          <p:nvPr/>
        </p:nvSpPr>
        <p:spPr>
          <a:xfrm>
            <a:off x="323528" y="2622401"/>
            <a:ext cx="1960721" cy="1960721"/>
          </a:xfrm>
          <a:prstGeom prst="ellipse">
            <a:avLst/>
          </a:prstGeom>
          <a:solidFill>
            <a:srgbClr val="1CADE4"/>
          </a:solidFill>
          <a:ln w="76200" cap="flat" cmpd="sng" algn="ctr">
            <a:noFill/>
            <a:prstDash val="solid"/>
            <a:miter lim="800000"/>
          </a:ln>
          <a:effectLst/>
        </p:spPr>
        <p:txBody>
          <a:bodyPr lIns="0" tIns="0" rIns="0" bIns="0" anchor="ctr">
            <a:noAutofit/>
          </a:bodyPr>
          <a:lstStyle/>
          <a:p>
            <a:pPr algn="ctr">
              <a:lnSpc>
                <a:spcPct val="130000"/>
              </a:lnSpc>
              <a:defRPr/>
            </a:pPr>
            <a:r>
              <a:rPr lang="zh-CN" altLang="en-US" sz="2400" b="1" kern="0" dirty="0" smtClean="0">
                <a:solidFill>
                  <a:prstClr val="white"/>
                </a:solidFill>
                <a:latin typeface="微软雅黑" panose="020B0503020204020204" pitchFamily="34" charset="-122"/>
                <a:ea typeface="微软雅黑" panose="020B0503020204020204" pitchFamily="34" charset="-122"/>
              </a:rPr>
              <a:t>异常侦测消息推送</a:t>
            </a:r>
            <a:endParaRPr lang="en-US" altLang="zh-CN" sz="2400" b="1" kern="0" dirty="0" smtClean="0">
              <a:solidFill>
                <a:prstClr val="white"/>
              </a:solidFill>
              <a:latin typeface="微软雅黑" panose="020B0503020204020204" pitchFamily="34" charset="-122"/>
              <a:ea typeface="微软雅黑" panose="020B0503020204020204" pitchFamily="34" charset="-122"/>
            </a:endParaRPr>
          </a:p>
        </p:txBody>
      </p:sp>
      <p:sp>
        <p:nvSpPr>
          <p:cNvPr id="8" name="MH_SubTitle_1"/>
          <p:cNvSpPr/>
          <p:nvPr/>
        </p:nvSpPr>
        <p:spPr>
          <a:xfrm>
            <a:off x="4211960" y="1359234"/>
            <a:ext cx="4320480"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defRPr/>
            </a:pPr>
            <a:r>
              <a:rPr lang="zh-CN" altLang="en-US" sz="1600" b="1" kern="0" dirty="0" smtClean="0">
                <a:solidFill>
                  <a:srgbClr val="FF0000"/>
                </a:solidFill>
                <a:latin typeface="Calibri" panose="020F0502020204030204" pitchFamily="34" charset="0"/>
                <a:ea typeface="微软雅黑" panose="020B0503020204020204" pitchFamily="34" charset="-122"/>
              </a:rPr>
              <a:t>运动、声音侦测</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，监控更全面</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9" name="MH_Other_2"/>
          <p:cNvSpPr/>
          <p:nvPr/>
        </p:nvSpPr>
        <p:spPr>
          <a:xfrm>
            <a:off x="3722543" y="1368360"/>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1</a:t>
            </a:r>
            <a:endParaRPr lang="zh-CN" altLang="en-US" sz="2800" kern="0" dirty="0">
              <a:solidFill>
                <a:prstClr val="white"/>
              </a:solidFill>
              <a:latin typeface="Calibri" panose="020F0502020204030204"/>
            </a:endParaRPr>
          </a:p>
        </p:txBody>
      </p:sp>
      <p:sp>
        <p:nvSpPr>
          <p:cNvPr id="10" name="MH_SubTitle_2"/>
          <p:cNvSpPr/>
          <p:nvPr/>
        </p:nvSpPr>
        <p:spPr>
          <a:xfrm>
            <a:off x="4211960" y="2264009"/>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sz="1600" b="1" kern="0" dirty="0" smtClean="0">
                <a:solidFill>
                  <a:srgbClr val="FF0000"/>
                </a:solidFill>
                <a:latin typeface="Calibri" panose="020F0502020204030204" pitchFamily="34" charset="0"/>
                <a:ea typeface="微软雅黑" panose="020B0503020204020204" pitchFamily="34" charset="-122"/>
              </a:rPr>
              <a:t>侦测</a:t>
            </a:r>
            <a:r>
              <a:rPr lang="zh-CN" altLang="en-US" sz="1600" b="1" kern="0" dirty="0">
                <a:solidFill>
                  <a:srgbClr val="FF0000"/>
                </a:solidFill>
                <a:latin typeface="Calibri" panose="020F0502020204030204" pitchFamily="34" charset="0"/>
                <a:ea typeface="微软雅黑" panose="020B0503020204020204" pitchFamily="34" charset="-122"/>
              </a:rPr>
              <a:t>区域可</a:t>
            </a:r>
            <a:r>
              <a:rPr lang="zh-CN" altLang="en-US" sz="1600" b="1" kern="0" dirty="0" smtClean="0">
                <a:solidFill>
                  <a:srgbClr val="FF0000"/>
                </a:solidFill>
                <a:latin typeface="Calibri" panose="020F0502020204030204" pitchFamily="34" charset="0"/>
                <a:ea typeface="微软雅黑" panose="020B0503020204020204" pitchFamily="34" charset="-122"/>
              </a:rPr>
              <a:t>调</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，适用多种场景</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11" name="MH_Other_3"/>
          <p:cNvSpPr/>
          <p:nvPr/>
        </p:nvSpPr>
        <p:spPr>
          <a:xfrm>
            <a:off x="3722063" y="2237190"/>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2</a:t>
            </a:r>
            <a:endParaRPr lang="zh-CN" altLang="en-US" sz="2800" kern="0" dirty="0">
              <a:solidFill>
                <a:prstClr val="white"/>
              </a:solidFill>
              <a:latin typeface="Calibri" panose="020F0502020204030204"/>
            </a:endParaRPr>
          </a:p>
        </p:txBody>
      </p:sp>
      <p:sp>
        <p:nvSpPr>
          <p:cNvPr id="12" name="MH_SubTitle_3"/>
          <p:cNvSpPr/>
          <p:nvPr/>
        </p:nvSpPr>
        <p:spPr>
          <a:xfrm>
            <a:off x="4217111" y="3139907"/>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        </a:t>
            </a:r>
            <a:r>
              <a:rPr lang="zh-CN" altLang="en-US" sz="1600" b="1" kern="0" dirty="0" smtClean="0">
                <a:solidFill>
                  <a:srgbClr val="FF0000"/>
                </a:solidFill>
                <a:latin typeface="Calibri" panose="020F0502020204030204" pitchFamily="34" charset="0"/>
                <a:ea typeface="微软雅黑" panose="020B0503020204020204" pitchFamily="34" charset="-122"/>
              </a:rPr>
              <a:t>智能识别</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声音状态，不因环境吵杂而误报</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13" name="MH_Other_4"/>
          <p:cNvSpPr/>
          <p:nvPr/>
        </p:nvSpPr>
        <p:spPr>
          <a:xfrm>
            <a:off x="3727694" y="3139681"/>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3</a:t>
            </a:r>
            <a:endParaRPr lang="zh-CN" altLang="en-US" sz="2800" kern="0" dirty="0">
              <a:solidFill>
                <a:prstClr val="white"/>
              </a:solidFill>
              <a:latin typeface="Calibri" panose="020F0502020204030204"/>
            </a:endParaRPr>
          </a:p>
        </p:txBody>
      </p:sp>
      <p:sp>
        <p:nvSpPr>
          <p:cNvPr id="14" name="MH_SubTitle_4"/>
          <p:cNvSpPr/>
          <p:nvPr/>
        </p:nvSpPr>
        <p:spPr>
          <a:xfrm>
            <a:off x="4211960" y="4033537"/>
            <a:ext cx="4320000"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lgn="ctr">
              <a:defRPr/>
            </a:pPr>
            <a:r>
              <a:rPr lang="zh-CN" altLang="en-US" sz="1600" b="1" kern="0" dirty="0" smtClean="0">
                <a:solidFill>
                  <a:srgbClr val="FF0000"/>
                </a:solidFill>
                <a:latin typeface="Calibri" panose="020F0502020204030204" pitchFamily="34" charset="0"/>
                <a:ea typeface="微软雅黑" panose="020B0503020204020204" pitchFamily="34" charset="-122"/>
              </a:rPr>
              <a:t>自主设定通知推送</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计划，效率更高</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15" name="MH_Other_5"/>
          <p:cNvSpPr/>
          <p:nvPr/>
        </p:nvSpPr>
        <p:spPr>
          <a:xfrm>
            <a:off x="3722543" y="4033537"/>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4</a:t>
            </a:r>
            <a:endParaRPr lang="zh-CN" altLang="en-US" sz="2800" kern="0" dirty="0">
              <a:solidFill>
                <a:prstClr val="white"/>
              </a:solidFill>
              <a:latin typeface="Calibri" panose="020F0502020204030204"/>
            </a:endParaRPr>
          </a:p>
        </p:txBody>
      </p:sp>
      <p:sp>
        <p:nvSpPr>
          <p:cNvPr id="16" name="MH_SubTitle_4"/>
          <p:cNvSpPr/>
          <p:nvPr/>
        </p:nvSpPr>
        <p:spPr>
          <a:xfrm>
            <a:off x="4211960" y="4936028"/>
            <a:ext cx="4320000"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lgn="ctr">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侦测</a:t>
            </a:r>
            <a:r>
              <a:rPr lang="zh-CN" altLang="en-US" sz="1600" b="1" kern="0" dirty="0" smtClean="0">
                <a:solidFill>
                  <a:srgbClr val="FF0000"/>
                </a:solidFill>
                <a:latin typeface="Calibri" panose="020F0502020204030204" pitchFamily="34" charset="0"/>
                <a:ea typeface="微软雅黑" panose="020B0503020204020204" pitchFamily="34" charset="-122"/>
              </a:rPr>
              <a:t>灵敏度可调</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，防止误报</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17" name="MH_Other_5"/>
          <p:cNvSpPr/>
          <p:nvPr/>
        </p:nvSpPr>
        <p:spPr>
          <a:xfrm>
            <a:off x="3722543" y="4936028"/>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5</a:t>
            </a:r>
            <a:endParaRPr lang="zh-CN" altLang="en-US" sz="2800" kern="0" dirty="0">
              <a:solidFill>
                <a:prstClr val="white"/>
              </a:solidFill>
              <a:latin typeface="Calibri" panose="020F0502020204030204"/>
            </a:endParaRPr>
          </a:p>
        </p:txBody>
      </p:sp>
    </p:spTree>
    <p:extLst>
      <p:ext uri="{BB962C8B-B14F-4D97-AF65-F5344CB8AC3E}">
        <p14:creationId xmlns:p14="http://schemas.microsoft.com/office/powerpoint/2010/main" val="12297444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3" name="文本占位符 2"/>
          <p:cNvSpPr>
            <a:spLocks noChangeArrowheads="1"/>
          </p:cNvSpPr>
          <p:nvPr/>
        </p:nvSpPr>
        <p:spPr bwMode="auto">
          <a:xfrm>
            <a:off x="237134" y="1000125"/>
            <a:ext cx="4572001" cy="562637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546100" indent="-487363">
              <a:defRPr>
                <a:solidFill>
                  <a:schemeClr val="tx1"/>
                </a:solidFill>
                <a:latin typeface="Arial" panose="020B0604020202020204" pitchFamily="34" charset="0"/>
              </a:defRPr>
            </a:lvl1pPr>
            <a:lvl2pPr marL="784225" indent="-285750">
              <a:defRPr>
                <a:solidFill>
                  <a:schemeClr val="tx1"/>
                </a:solidFill>
                <a:latin typeface="Arial" panose="020B0604020202020204" pitchFamily="34" charset="0"/>
              </a:defRPr>
            </a:lvl2pPr>
            <a:lvl3pPr marL="1184275" indent="-228600">
              <a:defRPr>
                <a:solidFill>
                  <a:schemeClr val="tx1"/>
                </a:solidFill>
                <a:latin typeface="Arial" panose="020B0604020202020204" pitchFamily="34" charset="0"/>
              </a:defRPr>
            </a:lvl3pPr>
            <a:lvl4pPr marL="1641475" indent="-228600">
              <a:defRPr>
                <a:solidFill>
                  <a:schemeClr val="tx1"/>
                </a:solidFill>
                <a:latin typeface="Arial" panose="020B0604020202020204" pitchFamily="34" charset="0"/>
              </a:defRPr>
            </a:lvl4pPr>
            <a:lvl5pPr marL="2098675" indent="-228600">
              <a:defRPr>
                <a:solidFill>
                  <a:schemeClr val="tx1"/>
                </a:solidFill>
                <a:latin typeface="Arial" panose="020B0604020202020204" pitchFamily="34" charset="0"/>
              </a:defRPr>
            </a:lvl5pPr>
            <a:lvl6pPr marL="2555875"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3013075"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70275"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927475"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spcBef>
                <a:spcPts val="1100"/>
              </a:spcBef>
            </a:pPr>
            <a:r>
              <a:rPr lang="zh-CN" altLang="en-US" sz="3000" b="1" i="1" dirty="0">
                <a:solidFill>
                  <a:srgbClr val="000000"/>
                </a:solidFill>
                <a:latin typeface="Heiti SC Light" charset="0"/>
                <a:sym typeface="Heiti SC Light" charset="0"/>
              </a:rPr>
              <a:t> </a:t>
            </a:r>
            <a:r>
              <a:rPr lang="zh-CN" altLang="en-US" sz="3000" b="1" i="1" dirty="0">
                <a:solidFill>
                  <a:srgbClr val="000000"/>
                </a:solidFill>
                <a:latin typeface="幼圆" panose="02010509060101010101" pitchFamily="49" charset="-122"/>
                <a:ea typeface="幼圆" panose="02010509060101010101" pitchFamily="49" charset="-122"/>
                <a:sym typeface="幼圆" panose="02010509060101010101" pitchFamily="49" charset="-122"/>
              </a:rPr>
              <a:t> </a:t>
            </a:r>
            <a:endParaRPr lang="en-US" altLang="zh-CN" sz="3000" b="1" i="1" dirty="0">
              <a:solidFill>
                <a:srgbClr val="000000"/>
              </a:solidFill>
              <a:latin typeface="幼圆" panose="02010509060101010101" pitchFamily="49" charset="-122"/>
              <a:ea typeface="幼圆" panose="02010509060101010101" pitchFamily="49" charset="-122"/>
              <a:sym typeface="幼圆" panose="02010509060101010101" pitchFamily="49" charset="-122"/>
            </a:endParaRPr>
          </a:p>
          <a:p>
            <a:pPr>
              <a:lnSpc>
                <a:spcPct val="150000"/>
              </a:lnSpc>
              <a:spcBef>
                <a:spcPts val="1100"/>
              </a:spcBef>
            </a:pPr>
            <a:endParaRPr lang="zh-CN" altLang="en-US" sz="3000" b="1" i="1" dirty="0">
              <a:solidFill>
                <a:srgbClr val="000000"/>
              </a:solidFill>
              <a:latin typeface="Heiti SC Light" charset="0"/>
              <a:ea typeface="Heiti SC Light" charset="0"/>
              <a:cs typeface="Heiti SC Light" charset="0"/>
              <a:sym typeface="Heiti SC Light" charset="0"/>
            </a:endParaRPr>
          </a:p>
        </p:txBody>
      </p:sp>
      <p:sp>
        <p:nvSpPr>
          <p:cNvPr id="5" name="标题 1"/>
          <p:cNvSpPr>
            <a:spLocks noChangeArrowheads="1"/>
          </p:cNvSpPr>
          <p:nvPr/>
        </p:nvSpPr>
        <p:spPr bwMode="auto">
          <a:xfrm>
            <a:off x="0" y="87015"/>
            <a:ext cx="7078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05.</a:t>
            </a:r>
            <a:r>
              <a:rPr lang="zh-CN" altLang="en-US"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六大功能之双向</a:t>
            </a: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语音对讲</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23528" y="2294608"/>
            <a:ext cx="4572000" cy="2190343"/>
          </a:xfrm>
          <a:prstGeom prst="rect">
            <a:avLst/>
          </a:prstGeom>
        </p:spPr>
        <p:txBody>
          <a:bodyPr>
            <a:spAutoFit/>
          </a:bodyPr>
          <a:lstStyle/>
          <a:p>
            <a:pPr>
              <a:lnSpc>
                <a:spcPct val="150000"/>
              </a:lnSpc>
              <a:spcBef>
                <a:spcPts val="1100"/>
              </a:spcBef>
              <a:spcAft>
                <a:spcPts val="600"/>
              </a:spcAft>
            </a:pP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即按即说</a:t>
            </a:r>
            <a:r>
              <a:rPr lang="zh-CN" altLang="en-US" sz="2400" b="1"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微</a:t>
            </a:r>
            <a:r>
              <a:rPr lang="zh-CN" altLang="en-US" sz="2400" b="1"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信一致的体验</a:t>
            </a:r>
            <a:endPar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1100"/>
              </a:spcBef>
              <a:spcAft>
                <a:spcPts val="600"/>
              </a:spcAft>
            </a:pP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清晰语音</a:t>
            </a:r>
            <a:r>
              <a:rPr lang="zh-CN" altLang="en-US" sz="2400" b="1"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，优化的音频降噪编码</a:t>
            </a:r>
            <a:endPar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1100"/>
              </a:spcBef>
              <a:spcAft>
                <a:spcPts val="600"/>
              </a:spcAft>
            </a:pP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毫不断续的声音传递</a:t>
            </a:r>
          </a:p>
        </p:txBody>
      </p:sp>
      <p:pic>
        <p:nvPicPr>
          <p:cNvPr id="1026" name="Picture 2"/>
          <p:cNvPicPr>
            <a:picLocks noChangeAspect="1" noChangeArrowheads="1"/>
          </p:cNvPicPr>
          <p:nvPr/>
        </p:nvPicPr>
        <p:blipFill>
          <a:blip r:embed="rId2"/>
          <a:srcRect/>
          <a:stretch>
            <a:fillRect/>
          </a:stretch>
        </p:blipFill>
        <p:spPr bwMode="auto">
          <a:xfrm>
            <a:off x="5267325" y="1000108"/>
            <a:ext cx="3519517" cy="5643602"/>
          </a:xfrm>
          <a:prstGeom prst="rect">
            <a:avLst/>
          </a:prstGeom>
          <a:noFill/>
          <a:ln w="9525">
            <a:noFill/>
            <a:miter lim="800000"/>
            <a:headEnd/>
            <a:tailEnd/>
          </a:ln>
          <a:effectLst/>
        </p:spPr>
      </p:pic>
    </p:spTree>
    <p:extLst>
      <p:ext uri="{BB962C8B-B14F-4D97-AF65-F5344CB8AC3E}">
        <p14:creationId xmlns:p14="http://schemas.microsoft.com/office/powerpoint/2010/main" val="34852415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610" y="97468"/>
            <a:ext cx="65026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宋体" panose="02010600030101010101" pitchFamily="2" charset="-122"/>
              </a:rPr>
              <a:t>05.</a:t>
            </a:r>
            <a:r>
              <a:rPr lang="zh-CN" altLang="en-US" dirty="0">
                <a:sym typeface="宋体" panose="02010600030101010101" pitchFamily="2" charset="-122"/>
              </a:rPr>
              <a:t>六大功能之双向语音对</a:t>
            </a:r>
            <a:r>
              <a:rPr lang="zh-CN" altLang="en-US" dirty="0" smtClean="0">
                <a:sym typeface="宋体" panose="02010600030101010101" pitchFamily="2" charset="-122"/>
              </a:rPr>
              <a:t>讲</a:t>
            </a:r>
            <a:r>
              <a:rPr lang="en-US" altLang="zh-CN" dirty="0" smtClean="0">
                <a:sym typeface="宋体" panose="02010600030101010101" pitchFamily="2" charset="-122"/>
              </a:rPr>
              <a:t>—</a:t>
            </a:r>
            <a:r>
              <a:rPr lang="zh-CN" altLang="en-US" dirty="0">
                <a:sym typeface="宋体" panose="02010600030101010101" pitchFamily="2" charset="-122"/>
              </a:rPr>
              <a:t>卖点</a:t>
            </a:r>
            <a:r>
              <a:rPr lang="zh-CN" altLang="en-US" dirty="0" smtClean="0">
                <a:sym typeface="宋体" panose="02010600030101010101" pitchFamily="2" charset="-122"/>
              </a:rPr>
              <a:t>总结</a:t>
            </a:r>
            <a:endParaRPr lang="zh-CN" altLang="en-US" dirty="0"/>
          </a:p>
        </p:txBody>
      </p:sp>
      <p:sp>
        <p:nvSpPr>
          <p:cNvPr id="5" name="MH_Other_1"/>
          <p:cNvSpPr/>
          <p:nvPr/>
        </p:nvSpPr>
        <p:spPr>
          <a:xfrm rot="16200000">
            <a:off x="680507" y="2312311"/>
            <a:ext cx="4045053" cy="258090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rgbClr val="1CADE4">
                  <a:lumMod val="60000"/>
                  <a:lumOff val="40000"/>
                  <a:alpha val="84000"/>
                </a:srgbClr>
              </a:gs>
              <a:gs pos="100000">
                <a:sysClr val="window" lastClr="FFFFFF">
                  <a:alpha val="0"/>
                </a:sysClr>
              </a:gs>
            </a:gsLst>
            <a:lin ang="5400000" scaled="0"/>
            <a:tileRect/>
          </a:gradFill>
          <a:ln w="12700" cap="flat" cmpd="sng" algn="ctr">
            <a:noFill/>
            <a:prstDash val="solid"/>
            <a:miter lim="800000"/>
          </a:ln>
          <a:effectLst/>
        </p:spPr>
        <p:txBody>
          <a:bodyPr lIns="792000" rIns="792000" anchor="ctr"/>
          <a:lstStyle/>
          <a:p>
            <a:pPr algn="ctr" eaLnBrk="1" fontAlgn="auto" hangingPunct="1">
              <a:lnSpc>
                <a:spcPct val="130000"/>
              </a:lnSpc>
              <a:spcBef>
                <a:spcPts val="0"/>
              </a:spcBef>
              <a:spcAft>
                <a:spcPts val="0"/>
              </a:spcAft>
              <a:defRPr/>
            </a:pPr>
            <a:endParaRPr lang="zh-CN" altLang="en-US" kern="0" dirty="0">
              <a:solidFill>
                <a:prstClr val="black">
                  <a:lumMod val="50000"/>
                  <a:lumOff val="50000"/>
                </a:prstClr>
              </a:solidFill>
              <a:latin typeface="Calibri" panose="020F0502020204030204"/>
            </a:endParaRPr>
          </a:p>
        </p:txBody>
      </p:sp>
      <p:sp>
        <p:nvSpPr>
          <p:cNvPr id="7" name="MH_Title_1"/>
          <p:cNvSpPr/>
          <p:nvPr/>
        </p:nvSpPr>
        <p:spPr>
          <a:xfrm>
            <a:off x="323528" y="2622401"/>
            <a:ext cx="1960721" cy="1960721"/>
          </a:xfrm>
          <a:prstGeom prst="ellipse">
            <a:avLst/>
          </a:prstGeom>
          <a:solidFill>
            <a:srgbClr val="1CADE4"/>
          </a:solidFill>
          <a:ln w="76200" cap="flat" cmpd="sng" algn="ctr">
            <a:noFill/>
            <a:prstDash val="solid"/>
            <a:miter lim="800000"/>
          </a:ln>
          <a:effectLst/>
        </p:spPr>
        <p:txBody>
          <a:bodyPr lIns="0" tIns="0" rIns="0" bIns="0" anchor="ctr">
            <a:noAutofit/>
          </a:bodyPr>
          <a:lstStyle/>
          <a:p>
            <a:pPr algn="ctr">
              <a:lnSpc>
                <a:spcPct val="130000"/>
              </a:lnSpc>
              <a:defRPr/>
            </a:pPr>
            <a:r>
              <a:rPr lang="zh-CN" altLang="en-US" sz="2400" b="1" kern="0" dirty="0" smtClean="0">
                <a:solidFill>
                  <a:prstClr val="white"/>
                </a:solidFill>
                <a:latin typeface="微软雅黑" panose="020B0503020204020204" pitchFamily="34" charset="-122"/>
                <a:ea typeface="微软雅黑" panose="020B0503020204020204" pitchFamily="34" charset="-122"/>
              </a:rPr>
              <a:t>语音对讲</a:t>
            </a:r>
            <a:endParaRPr lang="en-US" altLang="zh-CN" sz="2400" b="1" kern="0" dirty="0" smtClean="0">
              <a:solidFill>
                <a:prstClr val="white"/>
              </a:solidFill>
              <a:latin typeface="微软雅黑" panose="020B0503020204020204" pitchFamily="34" charset="-122"/>
              <a:ea typeface="微软雅黑" panose="020B0503020204020204" pitchFamily="34" charset="-122"/>
            </a:endParaRPr>
          </a:p>
        </p:txBody>
      </p:sp>
      <p:sp>
        <p:nvSpPr>
          <p:cNvPr id="8" name="MH_SubTitle_1"/>
          <p:cNvSpPr/>
          <p:nvPr/>
        </p:nvSpPr>
        <p:spPr>
          <a:xfrm>
            <a:off x="4206329" y="1916956"/>
            <a:ext cx="4320480"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操作方式</a:t>
            </a:r>
            <a:r>
              <a:rPr lang="zh-CN" altLang="en-US" sz="1600" b="1" kern="0" dirty="0" smtClean="0">
                <a:solidFill>
                  <a:srgbClr val="FF0000"/>
                </a:solidFill>
                <a:latin typeface="Calibri" panose="020F0502020204030204" pitchFamily="34" charset="0"/>
                <a:ea typeface="微软雅黑" panose="020B0503020204020204" pitchFamily="34" charset="-122"/>
              </a:rPr>
              <a:t>与微信一样</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，简单方便</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9" name="MH_Other_2"/>
          <p:cNvSpPr/>
          <p:nvPr/>
        </p:nvSpPr>
        <p:spPr>
          <a:xfrm>
            <a:off x="3716912" y="1926082"/>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1</a:t>
            </a:r>
            <a:endParaRPr lang="zh-CN" altLang="en-US" sz="2800" kern="0" dirty="0">
              <a:solidFill>
                <a:prstClr val="white"/>
              </a:solidFill>
              <a:latin typeface="Calibri" panose="020F0502020204030204"/>
            </a:endParaRPr>
          </a:p>
        </p:txBody>
      </p:sp>
      <p:sp>
        <p:nvSpPr>
          <p:cNvPr id="10" name="MH_SubTitle_2"/>
          <p:cNvSpPr/>
          <p:nvPr/>
        </p:nvSpPr>
        <p:spPr>
          <a:xfrm>
            <a:off x="4206809" y="3201174"/>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      优化音频降噪，屏蔽周围杂音，</a:t>
            </a:r>
            <a:r>
              <a:rPr lang="zh-CN" altLang="en-US" sz="1600" b="1" kern="0" dirty="0" smtClean="0">
                <a:solidFill>
                  <a:srgbClr val="FF0000"/>
                </a:solidFill>
                <a:latin typeface="Calibri" panose="020F0502020204030204" pitchFamily="34" charset="0"/>
                <a:ea typeface="微软雅黑" panose="020B0503020204020204" pitchFamily="34" charset="-122"/>
              </a:rPr>
              <a:t>语音更清晰</a:t>
            </a:r>
            <a:endParaRPr lang="zh-CN" altLang="en-US" sz="1600" b="1" kern="0" dirty="0">
              <a:solidFill>
                <a:srgbClr val="FF0000"/>
              </a:solidFill>
              <a:latin typeface="Calibri" panose="020F0502020204030204" pitchFamily="34" charset="0"/>
              <a:ea typeface="微软雅黑" panose="020B0503020204020204" pitchFamily="34" charset="-122"/>
            </a:endParaRPr>
          </a:p>
        </p:txBody>
      </p:sp>
      <p:sp>
        <p:nvSpPr>
          <p:cNvPr id="11" name="MH_Other_3"/>
          <p:cNvSpPr/>
          <p:nvPr/>
        </p:nvSpPr>
        <p:spPr>
          <a:xfrm>
            <a:off x="3716912" y="3174355"/>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2</a:t>
            </a:r>
            <a:endParaRPr lang="zh-CN" altLang="en-US" sz="2800" kern="0" dirty="0">
              <a:solidFill>
                <a:prstClr val="white"/>
              </a:solidFill>
              <a:latin typeface="Calibri" panose="020F0502020204030204"/>
            </a:endParaRPr>
          </a:p>
        </p:txBody>
      </p:sp>
      <p:sp>
        <p:nvSpPr>
          <p:cNvPr id="12" name="MH_SubTitle_3"/>
          <p:cNvSpPr/>
          <p:nvPr/>
        </p:nvSpPr>
        <p:spPr>
          <a:xfrm>
            <a:off x="4206809" y="4473570"/>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        优化语音算法，占用更小带宽，</a:t>
            </a:r>
            <a:r>
              <a:rPr lang="zh-CN" altLang="en-US" sz="1600" b="1" kern="0" dirty="0" smtClean="0">
                <a:solidFill>
                  <a:srgbClr val="FF0000"/>
                </a:solidFill>
                <a:latin typeface="Calibri" panose="020F0502020204030204" pitchFamily="34" charset="0"/>
                <a:ea typeface="微软雅黑" panose="020B0503020204020204" pitchFamily="34" charset="-122"/>
              </a:rPr>
              <a:t>节省流量</a:t>
            </a:r>
            <a:endParaRPr lang="zh-CN" altLang="en-US" sz="1600" b="1" kern="0" dirty="0">
              <a:solidFill>
                <a:srgbClr val="FF0000"/>
              </a:solidFill>
              <a:latin typeface="Calibri" panose="020F0502020204030204" pitchFamily="34" charset="0"/>
              <a:ea typeface="微软雅黑" panose="020B0503020204020204" pitchFamily="34" charset="-122"/>
            </a:endParaRPr>
          </a:p>
        </p:txBody>
      </p:sp>
      <p:sp>
        <p:nvSpPr>
          <p:cNvPr id="13" name="MH_Other_4"/>
          <p:cNvSpPr/>
          <p:nvPr/>
        </p:nvSpPr>
        <p:spPr>
          <a:xfrm>
            <a:off x="3717392" y="4473344"/>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3</a:t>
            </a:r>
            <a:endParaRPr lang="zh-CN" altLang="en-US" sz="2800" kern="0" dirty="0">
              <a:solidFill>
                <a:prstClr val="white"/>
              </a:solidFill>
              <a:latin typeface="Calibri" panose="020F0502020204030204"/>
            </a:endParaRPr>
          </a:p>
        </p:txBody>
      </p:sp>
    </p:spTree>
    <p:extLst>
      <p:ext uri="{BB962C8B-B14F-4D97-AF65-F5344CB8AC3E}">
        <p14:creationId xmlns:p14="http://schemas.microsoft.com/office/powerpoint/2010/main" val="28340189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3" name="文本占位符 2"/>
          <p:cNvSpPr>
            <a:spLocks noChangeArrowheads="1"/>
          </p:cNvSpPr>
          <p:nvPr/>
        </p:nvSpPr>
        <p:spPr bwMode="auto">
          <a:xfrm>
            <a:off x="3205163" y="3789040"/>
            <a:ext cx="5543550" cy="2495550"/>
          </a:xfrm>
          <a:prstGeom prst="round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546100" indent="-487363">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1pPr>
            <a:lvl2pPr marL="784225" indent="-28575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2pPr>
            <a:lvl3pPr marL="1184275"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3pPr>
            <a:lvl4pPr marL="1641475"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4pPr>
            <a:lvl5pPr marL="2098675"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5pPr>
            <a:lvl6pPr marL="2555875" indent="-228600" fontAlgn="base">
              <a:spcBef>
                <a:spcPct val="0"/>
              </a:spcBef>
              <a:spcAft>
                <a:spcPct val="0"/>
              </a:spcAft>
              <a:buFont typeface="Arial" panose="020B0604020202020204" pitchFamily="34" charse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6pPr>
            <a:lvl7pPr marL="3013075" indent="-228600" fontAlgn="base">
              <a:spcBef>
                <a:spcPct val="0"/>
              </a:spcBef>
              <a:spcAft>
                <a:spcPct val="0"/>
              </a:spcAft>
              <a:buFont typeface="Arial" panose="020B0604020202020204" pitchFamily="34" charse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7pPr>
            <a:lvl8pPr marL="3470275" indent="-228600" fontAlgn="base">
              <a:spcBef>
                <a:spcPct val="0"/>
              </a:spcBef>
              <a:spcAft>
                <a:spcPct val="0"/>
              </a:spcAft>
              <a:buFont typeface="Arial" panose="020B0604020202020204" pitchFamily="34" charse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8pPr>
            <a:lvl9pPr marL="3927475" indent="-228600" fontAlgn="base">
              <a:spcBef>
                <a:spcPct val="0"/>
              </a:spcBef>
              <a:spcAft>
                <a:spcPct val="0"/>
              </a:spcAft>
              <a:buFont typeface="Arial" panose="020B0604020202020204" pitchFamily="34" charse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9pPr>
          </a:lstStyle>
          <a:p>
            <a:pPr indent="0">
              <a:lnSpc>
                <a:spcPct val="140000"/>
              </a:lnSpc>
              <a:spcBef>
                <a:spcPts val="1100"/>
              </a:spcBef>
            </a:pPr>
            <a:r>
              <a:rPr lang="zh-CN" altLang="en-US" sz="2400" b="1" dirty="0" smtClean="0">
                <a:solidFill>
                  <a:srgbClr val="000000"/>
                </a:solidFill>
                <a:latin typeface="微软雅黑" panose="020B0503020204020204" pitchFamily="34" charset="-122"/>
                <a:ea typeface="微软雅黑" panose="020B0503020204020204" pitchFamily="34" charset="-122"/>
                <a:sym typeface="Heiti TC Light" charset="0"/>
              </a:rPr>
              <a:t>朋友圈分享</a:t>
            </a:r>
            <a:endParaRPr lang="zh-CN" altLang="en-US" sz="2400" b="1" dirty="0">
              <a:solidFill>
                <a:srgbClr val="000000"/>
              </a:solidFill>
              <a:latin typeface="微软雅黑" panose="020B0503020204020204" pitchFamily="34" charset="-122"/>
              <a:ea typeface="微软雅黑" panose="020B0503020204020204" pitchFamily="34" charset="-122"/>
              <a:sym typeface="Heiti TC Light" charset="0"/>
            </a:endParaRPr>
          </a:p>
          <a:p>
            <a:pPr indent="0">
              <a:lnSpc>
                <a:spcPct val="140000"/>
              </a:lnSpc>
              <a:spcBef>
                <a:spcPts val="1100"/>
              </a:spcBef>
            </a:pPr>
            <a:r>
              <a:rPr lang="zh-CN" altLang="en-US" sz="2000" dirty="0">
                <a:solidFill>
                  <a:srgbClr val="000000"/>
                </a:solidFill>
                <a:latin typeface="微软雅黑" panose="020B0503020204020204" pitchFamily="34" charset="-122"/>
                <a:ea typeface="微软雅黑" panose="020B0503020204020204" pitchFamily="34" charset="-122"/>
                <a:sym typeface="Heiti TC Light" charset="0"/>
              </a:rPr>
              <a:t>将孩子么么哒的视频分享</a:t>
            </a:r>
            <a:r>
              <a:rPr lang="zh-CN" altLang="en-US" sz="2000" dirty="0" smtClean="0">
                <a:solidFill>
                  <a:srgbClr val="000000"/>
                </a:solidFill>
                <a:latin typeface="微软雅黑" panose="020B0503020204020204" pitchFamily="34" charset="-122"/>
                <a:ea typeface="微软雅黑" panose="020B0503020204020204" pitchFamily="34" charset="-122"/>
                <a:sym typeface="Heiti TC Light" charset="0"/>
              </a:rPr>
              <a:t>给朋友们</a:t>
            </a:r>
            <a:endParaRPr lang="en-US" altLang="zh-CN" sz="2000" dirty="0">
              <a:solidFill>
                <a:srgbClr val="000000"/>
              </a:solidFill>
              <a:latin typeface="微软雅黑" panose="020B0503020204020204" pitchFamily="34" charset="-122"/>
              <a:ea typeface="微软雅黑" panose="020B0503020204020204" pitchFamily="34" charset="-122"/>
              <a:sym typeface="Heiti TC Light" charset="0"/>
            </a:endParaRPr>
          </a:p>
          <a:p>
            <a:pPr indent="0">
              <a:lnSpc>
                <a:spcPct val="140000"/>
              </a:lnSpc>
              <a:spcBef>
                <a:spcPts val="1100"/>
              </a:spcBef>
            </a:pPr>
            <a:r>
              <a:rPr lang="zh-CN" altLang="en-US" sz="2000" dirty="0">
                <a:solidFill>
                  <a:srgbClr val="000000"/>
                </a:solidFill>
                <a:latin typeface="微软雅黑" panose="020B0503020204020204" pitchFamily="34" charset="-122"/>
                <a:ea typeface="微软雅黑" panose="020B0503020204020204" pitchFamily="34" charset="-122"/>
                <a:sym typeface="Heiti TC Light" charset="0"/>
              </a:rPr>
              <a:t>将萌宠的精彩瞬间分享给圈里</a:t>
            </a:r>
            <a:r>
              <a:rPr lang="zh-CN" altLang="en-US" sz="2000" dirty="0" smtClean="0">
                <a:solidFill>
                  <a:srgbClr val="000000"/>
                </a:solidFill>
                <a:latin typeface="微软雅黑" panose="020B0503020204020204" pitchFamily="34" charset="-122"/>
                <a:ea typeface="微软雅黑" panose="020B0503020204020204" pitchFamily="34" charset="-122"/>
                <a:sym typeface="Heiti TC Light" charset="0"/>
              </a:rPr>
              <a:t>爱好者</a:t>
            </a:r>
            <a:endParaRPr lang="en-US" altLang="zh-CN" sz="2000" dirty="0">
              <a:solidFill>
                <a:srgbClr val="000000"/>
              </a:solidFill>
              <a:latin typeface="微软雅黑" panose="020B0503020204020204" pitchFamily="34" charset="-122"/>
              <a:ea typeface="微软雅黑" panose="020B0503020204020204" pitchFamily="34" charset="-122"/>
              <a:sym typeface="Heiti TC Light" charset="0"/>
            </a:endParaRPr>
          </a:p>
          <a:p>
            <a:pPr indent="0">
              <a:lnSpc>
                <a:spcPct val="140000"/>
              </a:lnSpc>
              <a:spcBef>
                <a:spcPts val="1100"/>
              </a:spcBef>
            </a:pPr>
            <a:r>
              <a:rPr lang="zh-CN" altLang="en-US" sz="2000" dirty="0">
                <a:solidFill>
                  <a:srgbClr val="000000"/>
                </a:solidFill>
                <a:latin typeface="微软雅黑" panose="020B0503020204020204" pitchFamily="34" charset="-122"/>
                <a:ea typeface="微软雅黑" panose="020B0503020204020204" pitchFamily="34" charset="-122"/>
                <a:sym typeface="Heiti TC Light" charset="0"/>
              </a:rPr>
              <a:t>将生活</a:t>
            </a:r>
            <a:r>
              <a:rPr lang="zh-CN" altLang="en-US" sz="2000" dirty="0" smtClean="0">
                <a:solidFill>
                  <a:srgbClr val="000000"/>
                </a:solidFill>
                <a:latin typeface="微软雅黑" panose="020B0503020204020204" pitchFamily="34" charset="-122"/>
                <a:ea typeface="微软雅黑" panose="020B0503020204020204" pitchFamily="34" charset="-122"/>
                <a:sym typeface="Heiti TC Light" charset="0"/>
              </a:rPr>
              <a:t>点滴的快乐分享给</a:t>
            </a:r>
            <a:r>
              <a:rPr lang="zh-CN" altLang="en-US" sz="2000" dirty="0">
                <a:solidFill>
                  <a:srgbClr val="000000"/>
                </a:solidFill>
                <a:latin typeface="微软雅黑" panose="020B0503020204020204" pitchFamily="34" charset="-122"/>
                <a:ea typeface="微软雅黑" panose="020B0503020204020204" pitchFamily="34" charset="-122"/>
                <a:sym typeface="Heiti TC Light" charset="0"/>
              </a:rPr>
              <a:t>亲友</a:t>
            </a:r>
            <a:endParaRPr lang="en-US" altLang="zh-CN" sz="2000" dirty="0">
              <a:solidFill>
                <a:srgbClr val="000000"/>
              </a:solidFill>
              <a:latin typeface="微软雅黑" panose="020B0503020204020204" pitchFamily="34" charset="-122"/>
              <a:ea typeface="微软雅黑" panose="020B0503020204020204" pitchFamily="34" charset="-122"/>
              <a:sym typeface="Heiti TC Light" charset="0"/>
            </a:endParaRPr>
          </a:p>
        </p:txBody>
      </p:sp>
      <p:grpSp>
        <p:nvGrpSpPr>
          <p:cNvPr id="4" name="组合 3"/>
          <p:cNvGrpSpPr>
            <a:grpSpLocks noChangeAspect="1"/>
          </p:cNvGrpSpPr>
          <p:nvPr/>
        </p:nvGrpSpPr>
        <p:grpSpPr bwMode="auto">
          <a:xfrm>
            <a:off x="435124" y="3789040"/>
            <a:ext cx="2552700" cy="2495550"/>
            <a:chOff x="0" y="0"/>
            <a:chExt cx="2553556" cy="2495025"/>
          </a:xfrm>
        </p:grpSpPr>
        <p:pic>
          <p:nvPicPr>
            <p:cNvPr id="5"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96416"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20" y="1225026"/>
              <a:ext cx="1293936" cy="12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5025"/>
              <a:ext cx="1259620" cy="12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20" y="0"/>
              <a:ext cx="1293936"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组合 13"/>
          <p:cNvGrpSpPr/>
          <p:nvPr/>
        </p:nvGrpSpPr>
        <p:grpSpPr>
          <a:xfrm>
            <a:off x="435124" y="1197016"/>
            <a:ext cx="2496247" cy="2376000"/>
            <a:chOff x="193674" y="936624"/>
            <a:chExt cx="2496247" cy="2376000"/>
          </a:xfrm>
        </p:grpSpPr>
        <p:pic>
          <p:nvPicPr>
            <p:cNvPr id="10" name="图片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74" y="937379"/>
              <a:ext cx="1348101" cy="237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a:spLocks noChangeArrowheads="1"/>
            </p:cNvSpPr>
            <p:nvPr/>
          </p:nvSpPr>
          <p:spPr bwMode="auto">
            <a:xfrm>
              <a:off x="1541775" y="936624"/>
              <a:ext cx="1148146" cy="2376000"/>
            </a:xfrm>
            <a:prstGeom prst="rect">
              <a:avLst/>
            </a:prstGeom>
            <a:solidFill>
              <a:srgbClr val="F2F2F2"/>
            </a:solidFill>
            <a:ln w="12700" cap="flat" cmpd="sng">
              <a:noFill/>
              <a:miter lim="800000"/>
              <a:headEnd/>
              <a:tailEnd/>
            </a:ln>
          </p:spPr>
          <p:txBody>
            <a:bodyPr wrap="none" lIns="50800" tIns="50800" rIns="50800" bIns="50800" anchor="ct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hangingPunct="0"/>
              <a:r>
                <a:rPr lang="zh-CN" altLang="en-US" sz="5400" b="1" i="1" dirty="0">
                  <a:solidFill>
                    <a:srgbClr val="E54F4D"/>
                  </a:solidFill>
                  <a:latin typeface="Gill Sans" charset="0"/>
                  <a:sym typeface="Gill Sans" charset="0"/>
                </a:rPr>
                <a:t>和</a:t>
              </a:r>
              <a:endParaRPr lang="en-US" altLang="zh-CN" sz="5400" b="1" i="1" dirty="0">
                <a:solidFill>
                  <a:srgbClr val="E54F4D"/>
                </a:solidFill>
                <a:latin typeface="Gill Sans" charset="0"/>
                <a:ea typeface="Gill Sans" charset="0"/>
                <a:cs typeface="Gill Sans" charset="0"/>
                <a:sym typeface="Gill Sans" charset="0"/>
              </a:endParaRPr>
            </a:p>
            <a:p>
              <a:pPr algn="ctr" latinLnBrk="1" hangingPunct="0"/>
              <a:r>
                <a:rPr lang="zh-CN" altLang="en-US" sz="5400" b="1" i="1" dirty="0">
                  <a:solidFill>
                    <a:srgbClr val="00B050"/>
                  </a:solidFill>
                  <a:latin typeface="Gill Sans" charset="0"/>
                  <a:sym typeface="Gill Sans" charset="0"/>
                </a:rPr>
                <a:t>目</a:t>
              </a:r>
              <a:endParaRPr lang="en-US" altLang="zh-CN" sz="5400" b="1" i="1" dirty="0">
                <a:solidFill>
                  <a:srgbClr val="00B050"/>
                </a:solidFill>
                <a:latin typeface="Gill Sans" charset="0"/>
                <a:ea typeface="Gill Sans" charset="0"/>
                <a:cs typeface="Gill Sans" charset="0"/>
                <a:sym typeface="Gill Sans" charset="0"/>
              </a:endParaRPr>
            </a:p>
          </p:txBody>
        </p:sp>
      </p:grpSp>
      <p:sp>
        <p:nvSpPr>
          <p:cNvPr id="12" name="文本占位符 2"/>
          <p:cNvSpPr>
            <a:spLocks noChangeArrowheads="1"/>
          </p:cNvSpPr>
          <p:nvPr/>
        </p:nvSpPr>
        <p:spPr bwMode="auto">
          <a:xfrm>
            <a:off x="3205163" y="1197016"/>
            <a:ext cx="5544000" cy="2374145"/>
          </a:xfrm>
          <a:prstGeom prst="round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546100" indent="-487363">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1pPr>
            <a:lvl2pPr marL="784225" indent="-28575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2pPr>
            <a:lvl3pPr marL="1184275"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3pPr>
            <a:lvl4pPr marL="1641475"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4pPr>
            <a:lvl5pPr marL="2098675" indent="-2286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5pPr>
            <a:lvl6pPr marL="2555875" indent="-228600" fontAlgn="base">
              <a:spcBef>
                <a:spcPct val="0"/>
              </a:spcBef>
              <a:spcAft>
                <a:spcPct val="0"/>
              </a:spcAft>
              <a:buFont typeface="Arial" panose="020B0604020202020204" pitchFamily="34" charse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6pPr>
            <a:lvl7pPr marL="3013075" indent="-228600" fontAlgn="base">
              <a:spcBef>
                <a:spcPct val="0"/>
              </a:spcBef>
              <a:spcAft>
                <a:spcPct val="0"/>
              </a:spcAft>
              <a:buFont typeface="Arial" panose="020B0604020202020204" pitchFamily="34" charse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7pPr>
            <a:lvl8pPr marL="3470275" indent="-228600" fontAlgn="base">
              <a:spcBef>
                <a:spcPct val="0"/>
              </a:spcBef>
              <a:spcAft>
                <a:spcPct val="0"/>
              </a:spcAft>
              <a:buFont typeface="Arial" panose="020B0604020202020204" pitchFamily="34" charse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8pPr>
            <a:lvl9pPr marL="3927475" indent="-228600" fontAlgn="base">
              <a:spcBef>
                <a:spcPct val="0"/>
              </a:spcBef>
              <a:spcAft>
                <a:spcPct val="0"/>
              </a:spcAft>
              <a:buFont typeface="Arial" panose="020B0604020202020204" pitchFamily="34" charse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chemeClr val="tx1"/>
                </a:solidFill>
                <a:latin typeface="Arial" panose="020B0604020202020204" pitchFamily="34" charset="0"/>
              </a:defRPr>
            </a:lvl9pPr>
          </a:lstStyle>
          <a:p>
            <a:pPr indent="0">
              <a:lnSpc>
                <a:spcPct val="140000"/>
              </a:lnSpc>
              <a:spcBef>
                <a:spcPts val="1100"/>
              </a:spcBef>
            </a:pPr>
            <a:r>
              <a:rPr lang="zh-CN" altLang="en-US" sz="2400" b="1" dirty="0" smtClean="0">
                <a:solidFill>
                  <a:srgbClr val="000000"/>
                </a:solidFill>
                <a:latin typeface="微软雅黑" panose="020B0503020204020204" pitchFamily="34" charset="-122"/>
                <a:ea typeface="微软雅黑" panose="020B0503020204020204" pitchFamily="34" charset="-122"/>
                <a:sym typeface="Heiti TC Light" charset="0"/>
              </a:rPr>
              <a:t>家庭分享</a:t>
            </a:r>
          </a:p>
          <a:p>
            <a:pPr indent="0">
              <a:lnSpc>
                <a:spcPct val="140000"/>
              </a:lnSpc>
              <a:spcBef>
                <a:spcPts val="1100"/>
              </a:spcBef>
            </a:pPr>
            <a:r>
              <a:rPr lang="zh-CN" altLang="en-US" sz="2000" dirty="0" smtClean="0">
                <a:solidFill>
                  <a:srgbClr val="000000"/>
                </a:solidFill>
                <a:latin typeface="微软雅黑" panose="020B0503020204020204" pitchFamily="34" charset="-122"/>
                <a:ea typeface="微软雅黑" panose="020B0503020204020204" pitchFamily="34" charset="-122"/>
                <a:sym typeface="Heiti TC Light" charset="0"/>
              </a:rPr>
              <a:t>按需将实时视频分享给亲密的家人和朋友</a:t>
            </a:r>
            <a:endParaRPr lang="en-US" altLang="zh-CN" sz="2000" dirty="0" smtClean="0">
              <a:solidFill>
                <a:srgbClr val="000000"/>
              </a:solidFill>
              <a:latin typeface="微软雅黑" panose="020B0503020204020204" pitchFamily="34" charset="-122"/>
              <a:ea typeface="微软雅黑" panose="020B0503020204020204" pitchFamily="34" charset="-122"/>
              <a:sym typeface="Heiti TC Light" charset="0"/>
            </a:endParaRPr>
          </a:p>
          <a:p>
            <a:pPr indent="0">
              <a:lnSpc>
                <a:spcPct val="140000"/>
              </a:lnSpc>
              <a:spcBef>
                <a:spcPts val="1100"/>
              </a:spcBef>
            </a:pPr>
            <a:r>
              <a:rPr lang="zh-CN" altLang="en-US" sz="2000" dirty="0" smtClean="0">
                <a:solidFill>
                  <a:srgbClr val="000000"/>
                </a:solidFill>
                <a:latin typeface="微软雅黑" panose="020B0503020204020204" pitchFamily="34" charset="-122"/>
                <a:ea typeface="微软雅黑" panose="020B0503020204020204" pitchFamily="34" charset="-122"/>
                <a:sym typeface="Heiti TC Light" charset="0"/>
              </a:rPr>
              <a:t>值得永久珍藏片段的本地下载存储</a:t>
            </a:r>
            <a:endParaRPr lang="en-US" altLang="zh-CN" sz="2000" dirty="0" smtClean="0">
              <a:solidFill>
                <a:srgbClr val="000000"/>
              </a:solidFill>
              <a:latin typeface="微软雅黑" panose="020B0503020204020204" pitchFamily="34" charset="-122"/>
              <a:ea typeface="微软雅黑" panose="020B0503020204020204" pitchFamily="34" charset="-122"/>
              <a:sym typeface="Heiti TC Light" charset="0"/>
            </a:endParaRPr>
          </a:p>
        </p:txBody>
      </p:sp>
      <p:sp>
        <p:nvSpPr>
          <p:cNvPr id="16" name="文本框 15"/>
          <p:cNvSpPr txBox="1"/>
          <p:nvPr/>
        </p:nvSpPr>
        <p:spPr>
          <a:xfrm>
            <a:off x="13610" y="97468"/>
            <a:ext cx="68626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宋体" panose="02010600030101010101" pitchFamily="2" charset="-122"/>
              </a:rPr>
              <a:t>06.</a:t>
            </a:r>
            <a:r>
              <a:rPr lang="zh-CN" altLang="en-US" dirty="0">
                <a:sym typeface="宋体" panose="02010600030101010101" pitchFamily="2" charset="-122"/>
              </a:rPr>
              <a:t>六大功能</a:t>
            </a:r>
            <a:r>
              <a:rPr lang="zh-CN" altLang="en-US" dirty="0" smtClean="0">
                <a:sym typeface="宋体" panose="02010600030101010101" pitchFamily="2" charset="-122"/>
              </a:rPr>
              <a:t>之视频分享</a:t>
            </a:r>
            <a:endParaRPr lang="zh-CN" altLang="en-US" dirty="0"/>
          </a:p>
        </p:txBody>
      </p:sp>
    </p:spTree>
    <p:extLst>
      <p:ext uri="{BB962C8B-B14F-4D97-AF65-F5344CB8AC3E}">
        <p14:creationId xmlns:p14="http://schemas.microsoft.com/office/powerpoint/2010/main" val="18892880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610" y="97468"/>
            <a:ext cx="68626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a:sym typeface="宋体" panose="02010600030101010101" pitchFamily="2" charset="-122"/>
              </a:rPr>
              <a:t>06.</a:t>
            </a:r>
            <a:r>
              <a:rPr lang="zh-CN" altLang="en-US" dirty="0">
                <a:sym typeface="宋体" panose="02010600030101010101" pitchFamily="2" charset="-122"/>
              </a:rPr>
              <a:t>六大功能之视频</a:t>
            </a:r>
            <a:r>
              <a:rPr lang="zh-CN" altLang="en-US" dirty="0" smtClean="0">
                <a:sym typeface="宋体" panose="02010600030101010101" pitchFamily="2" charset="-122"/>
              </a:rPr>
              <a:t>分享</a:t>
            </a:r>
            <a:r>
              <a:rPr lang="en-US" altLang="zh-CN" dirty="0" smtClean="0">
                <a:sym typeface="宋体" panose="02010600030101010101" pitchFamily="2" charset="-122"/>
              </a:rPr>
              <a:t>—</a:t>
            </a:r>
            <a:r>
              <a:rPr lang="zh-CN" altLang="en-US" dirty="0" smtClean="0">
                <a:sym typeface="宋体" panose="02010600030101010101" pitchFamily="2" charset="-122"/>
              </a:rPr>
              <a:t>卖点总结</a:t>
            </a:r>
            <a:endParaRPr lang="zh-CN" altLang="en-US" dirty="0"/>
          </a:p>
        </p:txBody>
      </p:sp>
      <p:sp>
        <p:nvSpPr>
          <p:cNvPr id="5" name="MH_Other_1"/>
          <p:cNvSpPr/>
          <p:nvPr/>
        </p:nvSpPr>
        <p:spPr>
          <a:xfrm rot="16200000">
            <a:off x="680507" y="2312311"/>
            <a:ext cx="4045053" cy="258090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rgbClr val="1CADE4">
                  <a:lumMod val="60000"/>
                  <a:lumOff val="40000"/>
                  <a:alpha val="84000"/>
                </a:srgbClr>
              </a:gs>
              <a:gs pos="100000">
                <a:sysClr val="window" lastClr="FFFFFF">
                  <a:alpha val="0"/>
                </a:sysClr>
              </a:gs>
            </a:gsLst>
            <a:lin ang="5400000" scaled="0"/>
            <a:tileRect/>
          </a:gradFill>
          <a:ln w="12700" cap="flat" cmpd="sng" algn="ctr">
            <a:noFill/>
            <a:prstDash val="solid"/>
            <a:miter lim="800000"/>
          </a:ln>
          <a:effectLst/>
        </p:spPr>
        <p:txBody>
          <a:bodyPr lIns="792000" rIns="792000" anchor="ctr"/>
          <a:lstStyle/>
          <a:p>
            <a:pPr algn="ctr" eaLnBrk="1" fontAlgn="auto" hangingPunct="1">
              <a:lnSpc>
                <a:spcPct val="130000"/>
              </a:lnSpc>
              <a:spcBef>
                <a:spcPts val="0"/>
              </a:spcBef>
              <a:spcAft>
                <a:spcPts val="0"/>
              </a:spcAft>
              <a:defRPr/>
            </a:pPr>
            <a:endParaRPr lang="zh-CN" altLang="en-US" kern="0" dirty="0">
              <a:solidFill>
                <a:prstClr val="black">
                  <a:lumMod val="50000"/>
                  <a:lumOff val="50000"/>
                </a:prstClr>
              </a:solidFill>
              <a:latin typeface="Calibri" panose="020F0502020204030204"/>
            </a:endParaRPr>
          </a:p>
        </p:txBody>
      </p:sp>
      <p:sp>
        <p:nvSpPr>
          <p:cNvPr id="7" name="MH_Title_1"/>
          <p:cNvSpPr/>
          <p:nvPr/>
        </p:nvSpPr>
        <p:spPr>
          <a:xfrm>
            <a:off x="323528" y="2622401"/>
            <a:ext cx="1960721" cy="1960721"/>
          </a:xfrm>
          <a:prstGeom prst="ellipse">
            <a:avLst/>
          </a:prstGeom>
          <a:solidFill>
            <a:srgbClr val="1CADE4"/>
          </a:solidFill>
          <a:ln w="76200" cap="flat" cmpd="sng" algn="ctr">
            <a:noFill/>
            <a:prstDash val="solid"/>
            <a:miter lim="800000"/>
          </a:ln>
          <a:effectLst/>
        </p:spPr>
        <p:txBody>
          <a:bodyPr lIns="0" tIns="0" rIns="0" bIns="0" anchor="ctr">
            <a:noAutofit/>
          </a:bodyPr>
          <a:lstStyle/>
          <a:p>
            <a:pPr algn="ctr">
              <a:lnSpc>
                <a:spcPct val="130000"/>
              </a:lnSpc>
              <a:defRPr/>
            </a:pPr>
            <a:r>
              <a:rPr lang="zh-CN" altLang="en-US" sz="2400" b="1" kern="0" dirty="0" smtClean="0">
                <a:solidFill>
                  <a:prstClr val="white"/>
                </a:solidFill>
                <a:latin typeface="微软雅黑" panose="020B0503020204020204" pitchFamily="34" charset="-122"/>
                <a:ea typeface="微软雅黑" panose="020B0503020204020204" pitchFamily="34" charset="-122"/>
              </a:rPr>
              <a:t>视频分享</a:t>
            </a:r>
            <a:endParaRPr lang="en-US" altLang="zh-CN" sz="2400" b="1" kern="0" dirty="0" smtClean="0">
              <a:solidFill>
                <a:prstClr val="white"/>
              </a:solidFill>
              <a:latin typeface="微软雅黑" panose="020B0503020204020204" pitchFamily="34" charset="-122"/>
              <a:ea typeface="微软雅黑" panose="020B0503020204020204" pitchFamily="34" charset="-122"/>
            </a:endParaRPr>
          </a:p>
        </p:txBody>
      </p:sp>
      <p:sp>
        <p:nvSpPr>
          <p:cNvPr id="8" name="MH_SubTitle_1"/>
          <p:cNvSpPr/>
          <p:nvPr/>
        </p:nvSpPr>
        <p:spPr>
          <a:xfrm>
            <a:off x="4206329" y="1916956"/>
            <a:ext cx="4320480" cy="720000"/>
          </a:xfrm>
          <a:prstGeom prst="rect">
            <a:avLst/>
          </a:prstGeom>
          <a:solidFill>
            <a:srgbClr val="CEEDFA"/>
          </a:solidFill>
          <a:ln w="12700" cap="flat" cmpd="sng" algn="ctr">
            <a:noFill/>
            <a:prstDash val="solid"/>
            <a:miter lim="800000"/>
          </a:ln>
          <a:effectLst/>
        </p:spPr>
        <p:txBody>
          <a:bodyPr lIns="0" tIns="0" rIns="0" bIns="0" anchor="ctr" anchorCtr="1">
            <a:normAutofit/>
          </a:bodyPr>
          <a:lstStyle/>
          <a:p>
            <a:pPr>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视频可根据需要</a:t>
            </a:r>
            <a:r>
              <a:rPr lang="zh-CN" altLang="en-US" sz="1600" b="1" kern="0" dirty="0" smtClean="0">
                <a:solidFill>
                  <a:srgbClr val="FF0000"/>
                </a:solidFill>
                <a:latin typeface="Calibri" panose="020F0502020204030204" pitchFamily="34" charset="0"/>
                <a:ea typeface="微软雅黑" panose="020B0503020204020204" pitchFamily="34" charset="-122"/>
              </a:rPr>
              <a:t>自主剪辑</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，分享精彩瞬间</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9" name="MH_Other_2"/>
          <p:cNvSpPr/>
          <p:nvPr/>
        </p:nvSpPr>
        <p:spPr>
          <a:xfrm>
            <a:off x="3716912" y="1926082"/>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1</a:t>
            </a:r>
            <a:endParaRPr lang="zh-CN" altLang="en-US" sz="2800" kern="0" dirty="0">
              <a:solidFill>
                <a:prstClr val="white"/>
              </a:solidFill>
              <a:latin typeface="Calibri" panose="020F0502020204030204"/>
            </a:endParaRPr>
          </a:p>
        </p:txBody>
      </p:sp>
      <p:sp>
        <p:nvSpPr>
          <p:cNvPr id="10" name="MH_SubTitle_2"/>
          <p:cNvSpPr/>
          <p:nvPr/>
        </p:nvSpPr>
        <p:spPr>
          <a:xfrm>
            <a:off x="4206809" y="3201174"/>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      截取视频可</a:t>
            </a:r>
            <a:r>
              <a:rPr lang="zh-CN" altLang="en-US" sz="1600" b="1" kern="0" dirty="0" smtClean="0">
                <a:solidFill>
                  <a:srgbClr val="FF0000"/>
                </a:solidFill>
                <a:latin typeface="Calibri" panose="020F0502020204030204" pitchFamily="34" charset="0"/>
                <a:ea typeface="微软雅黑" panose="020B0503020204020204" pitchFamily="34" charset="-122"/>
              </a:rPr>
              <a:t>下载到本地</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，随时查看</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11" name="MH_Other_3"/>
          <p:cNvSpPr/>
          <p:nvPr/>
        </p:nvSpPr>
        <p:spPr>
          <a:xfrm>
            <a:off x="3716912" y="3174355"/>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2</a:t>
            </a:r>
            <a:endParaRPr lang="zh-CN" altLang="en-US" sz="2800" kern="0" dirty="0">
              <a:solidFill>
                <a:prstClr val="white"/>
              </a:solidFill>
              <a:latin typeface="Calibri" panose="020F0502020204030204"/>
            </a:endParaRPr>
          </a:p>
        </p:txBody>
      </p:sp>
      <p:sp>
        <p:nvSpPr>
          <p:cNvPr id="12" name="MH_SubTitle_3"/>
          <p:cNvSpPr/>
          <p:nvPr/>
        </p:nvSpPr>
        <p:spPr>
          <a:xfrm>
            <a:off x="4206809" y="4473570"/>
            <a:ext cx="4320000" cy="720000"/>
          </a:xfrm>
          <a:prstGeom prst="rect">
            <a:avLst/>
          </a:prstGeom>
          <a:solidFill>
            <a:srgbClr val="CEEDFA"/>
          </a:solidFill>
          <a:ln w="12700" cap="flat" cmpd="sng" algn="ctr">
            <a:noFill/>
            <a:prstDash val="solid"/>
            <a:miter lim="800000"/>
          </a:ln>
          <a:effectLst/>
        </p:spPr>
        <p:txBody>
          <a:bodyPr lIns="0" tIns="0" rIns="0" bIns="0" anchor="ctr" anchorCtr="1">
            <a:noAutofit/>
          </a:bodyPr>
          <a:lstStyle/>
          <a:p>
            <a:pPr algn="ctr">
              <a:lnSpc>
                <a:spcPct val="150000"/>
              </a:lnSpc>
              <a:defRPr/>
            </a:pP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        多种社交网络</a:t>
            </a:r>
            <a:r>
              <a:rPr lang="zh-CN" altLang="en-US" sz="1600" b="1" kern="0" dirty="0" smtClean="0">
                <a:solidFill>
                  <a:srgbClr val="FF0000"/>
                </a:solidFill>
                <a:latin typeface="Calibri" panose="020F0502020204030204" pitchFamily="34" charset="0"/>
                <a:ea typeface="微软雅黑" panose="020B0503020204020204" pitchFamily="34" charset="-122"/>
              </a:rPr>
              <a:t>直接分享</a:t>
            </a:r>
            <a:r>
              <a:rPr lang="zh-CN" altLang="en-US" sz="1600" kern="0" dirty="0" smtClean="0">
                <a:solidFill>
                  <a:srgbClr val="1CADE4">
                    <a:lumMod val="75000"/>
                  </a:srgbClr>
                </a:solidFill>
                <a:latin typeface="Calibri" panose="020F0502020204030204" pitchFamily="34" charset="0"/>
                <a:ea typeface="微软雅黑" panose="020B0503020204020204" pitchFamily="34" charset="-122"/>
              </a:rPr>
              <a:t>，使用方便</a:t>
            </a:r>
            <a:endParaRPr lang="zh-CN" altLang="en-US" sz="1600" kern="0" dirty="0">
              <a:solidFill>
                <a:srgbClr val="1CADE4">
                  <a:lumMod val="75000"/>
                </a:srgbClr>
              </a:solidFill>
              <a:latin typeface="Calibri" panose="020F0502020204030204" pitchFamily="34" charset="0"/>
              <a:ea typeface="微软雅黑" panose="020B0503020204020204" pitchFamily="34" charset="-122"/>
            </a:endParaRPr>
          </a:p>
        </p:txBody>
      </p:sp>
      <p:sp>
        <p:nvSpPr>
          <p:cNvPr id="13" name="MH_Other_4"/>
          <p:cNvSpPr/>
          <p:nvPr/>
        </p:nvSpPr>
        <p:spPr>
          <a:xfrm>
            <a:off x="3717392" y="4473344"/>
            <a:ext cx="720000" cy="720000"/>
          </a:xfrm>
          <a:prstGeom prst="ellipse">
            <a:avLst/>
          </a:prstGeom>
          <a:solidFill>
            <a:srgbClr val="1CADE4"/>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sz="2800" kern="0" dirty="0">
                <a:solidFill>
                  <a:prstClr val="white"/>
                </a:solidFill>
                <a:latin typeface="Calibri" panose="020F0502020204030204"/>
              </a:rPr>
              <a:t>3</a:t>
            </a:r>
            <a:endParaRPr lang="zh-CN" altLang="en-US" sz="2800" kern="0" dirty="0">
              <a:solidFill>
                <a:prstClr val="white"/>
              </a:solidFill>
              <a:latin typeface="Calibri" panose="020F0502020204030204"/>
            </a:endParaRPr>
          </a:p>
        </p:txBody>
      </p:sp>
    </p:spTree>
    <p:extLst>
      <p:ext uri="{BB962C8B-B14F-4D97-AF65-F5344CB8AC3E}">
        <p14:creationId xmlns:p14="http://schemas.microsoft.com/office/powerpoint/2010/main" val="2338194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1"/>
          <p:cNvSpPr>
            <a:spLocks noChangeArrowheads="1"/>
          </p:cNvSpPr>
          <p:nvPr/>
        </p:nvSpPr>
        <p:spPr bwMode="auto">
          <a:xfrm>
            <a:off x="0" y="83404"/>
            <a:ext cx="4400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sym typeface="微软雅黑" pitchFamily="34" charset="-122"/>
              </a:rPr>
              <a:t>和目功能总结</a:t>
            </a:r>
          </a:p>
        </p:txBody>
      </p:sp>
      <p:sp>
        <p:nvSpPr>
          <p:cNvPr id="5"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zh-CN" sz="1200" b="1">
                <a:solidFill>
                  <a:srgbClr val="9BBB59"/>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 name="TextBox 2"/>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200" b="1">
                <a:solidFill>
                  <a:srgbClr val="9BBB59"/>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a:p>
        </p:txBody>
      </p:sp>
      <p:graphicFrame>
        <p:nvGraphicFramePr>
          <p:cNvPr id="7" name="Group 4"/>
          <p:cNvGraphicFramePr>
            <a:graphicFrameLocks noGrp="1"/>
          </p:cNvGraphicFramePr>
          <p:nvPr>
            <p:extLst>
              <p:ext uri="{D42A27DB-BD31-4B8C-83A1-F6EECF244321}">
                <p14:modId xmlns:p14="http://schemas.microsoft.com/office/powerpoint/2010/main" val="1861521659"/>
              </p:ext>
            </p:extLst>
          </p:nvPr>
        </p:nvGraphicFramePr>
        <p:xfrm>
          <a:off x="144018" y="712211"/>
          <a:ext cx="8748462" cy="5021045"/>
        </p:xfrm>
        <a:graphic>
          <a:graphicData uri="http://schemas.openxmlformats.org/drawingml/2006/table">
            <a:tbl>
              <a:tblPr/>
              <a:tblGrid>
                <a:gridCol w="2916772"/>
                <a:gridCol w="2914917"/>
                <a:gridCol w="2916773"/>
              </a:tblGrid>
              <a:tr h="639863">
                <a:tc gridSpan="2">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800" b="0"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免费功能</a:t>
                      </a:r>
                      <a:endParaRPr kumimoji="0" lang="zh-CN" altLang="en-US" sz="2800" b="0" i="0" u="none" strike="noStrike" cap="none" normalizeH="0" baseline="0" dirty="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38100" cap="flat" cmpd="sng" algn="ctr">
                      <a:solidFill>
                        <a:schemeClr val="bg1"/>
                      </a:solidFill>
                      <a:prstDash val="solid"/>
                      <a:bevel/>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800" b="0"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付费功能</a:t>
                      </a:r>
                      <a:endParaRPr kumimoji="0" lang="zh-CN" altLang="en-US" sz="2800" b="0" i="0" u="none" strike="noStrike" cap="none" normalizeH="0" baseline="0" dirty="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38100" cap="flat" cmpd="sng" algn="ctr">
                      <a:solidFill>
                        <a:schemeClr val="bg1"/>
                      </a:solidFill>
                      <a:prstDash val="solid"/>
                      <a:bevel/>
                      <a:headEnd type="none" w="med" len="med"/>
                      <a:tailEnd type="none" w="med" len="med"/>
                    </a:lnB>
                    <a:lnTlToBr>
                      <a:noFill/>
                    </a:lnTlToBr>
                    <a:lnBlToTr>
                      <a:noFill/>
                    </a:lnBlToTr>
                    <a:solidFill>
                      <a:schemeClr val="accent1"/>
                    </a:solidFill>
                  </a:tcPr>
                </a:tc>
              </a:tr>
              <a:tr h="730197">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sym typeface="微软雅黑" pitchFamily="34" charset="-122"/>
                        </a:rPr>
                        <a:t>实时视频预览</a:t>
                      </a:r>
                      <a:endParaRPr kumimoji="0" lang="zh-CN" altLang="en-US" sz="1800" b="0" i="0" u="none" strike="noStrike" cap="none" normalizeH="0" baseline="0" dirty="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381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D0D8E8"/>
                    </a:solidFill>
                  </a:tcPr>
                </a:tc>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1" i="0" u="none" strike="noStrike" cap="none" normalizeH="0" baseline="0" dirty="0" smtClean="0">
                          <a:ln>
                            <a:noFill/>
                          </a:ln>
                          <a:solidFill>
                            <a:srgbClr val="FF0000"/>
                          </a:solidFill>
                          <a:effectLst/>
                          <a:latin typeface="微软雅黑" pitchFamily="34" charset="-122"/>
                          <a:ea typeface="微软雅黑" pitchFamily="34" charset="-122"/>
                          <a:sym typeface="微软雅黑" pitchFamily="34" charset="-122"/>
                        </a:rPr>
                        <a:t>语音对讲</a:t>
                      </a:r>
                      <a:endParaRPr kumimoji="0" lang="zh-CN" altLang="en-US" sz="1800" b="1" i="0" u="none" strike="noStrike" cap="none" normalizeH="0" baseline="0" dirty="0" smtClean="0">
                        <a:ln>
                          <a:noFill/>
                        </a:ln>
                        <a:solidFill>
                          <a:srgbClr val="FF0000"/>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381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D0D8E8"/>
                    </a:solidFill>
                  </a:tcPr>
                </a:tc>
                <a:tc>
                  <a:txBody>
                    <a:bodyPr/>
                    <a:lstStyle/>
                    <a:p>
                      <a:pPr marL="544513" marR="0" lvl="0" indent="-487363" algn="l" defTabSz="914400" rtl="0" eaLnBrk="1" fontAlgn="base" latinLnBrk="0" hangingPunct="1">
                        <a:lnSpc>
                          <a:spcPct val="120000"/>
                        </a:lnSpc>
                        <a:spcBef>
                          <a:spcPts val="300"/>
                        </a:spcBef>
                        <a:spcAft>
                          <a:spcPct val="0"/>
                        </a:spcAft>
                        <a:buClrTx/>
                        <a:buSzTx/>
                        <a:buFont typeface="Arial" pitchFamily="34" charset="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kumimoji="0" lang="zh-CN" altLang="en-US" sz="1800" b="1" i="0" u="none" strike="noStrike" cap="none" normalizeH="0" baseline="0" dirty="0" smtClean="0">
                          <a:ln>
                            <a:noFill/>
                          </a:ln>
                          <a:solidFill>
                            <a:srgbClr val="FF0000"/>
                          </a:solidFill>
                          <a:effectLst/>
                          <a:latin typeface="微软雅黑" pitchFamily="34" charset="-122"/>
                          <a:ea typeface="微软雅黑" pitchFamily="34" charset="-122"/>
                          <a:sym typeface="微软雅黑" pitchFamily="34" charset="-122"/>
                        </a:rPr>
                        <a:t>24 小时滚动录制</a:t>
                      </a:r>
                      <a:endParaRPr kumimoji="0" lang="zh-CN" altLang="en-US" sz="1800" b="1" i="0" u="none" strike="noStrike" cap="none" normalizeH="0" baseline="0" dirty="0" smtClean="0">
                        <a:ln>
                          <a:noFill/>
                        </a:ln>
                        <a:solidFill>
                          <a:srgbClr val="FF0000"/>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381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D0D8E8"/>
                    </a:solidFill>
                  </a:tcPr>
                </a:tc>
              </a:tr>
              <a:tr h="730197">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1" i="0" u="none" strike="noStrike" cap="none" normalizeH="0" baseline="0" dirty="0" smtClean="0">
                          <a:ln>
                            <a:noFill/>
                          </a:ln>
                          <a:solidFill>
                            <a:srgbClr val="FF0000"/>
                          </a:solidFill>
                          <a:effectLst/>
                          <a:latin typeface="微软雅黑" pitchFamily="34" charset="-122"/>
                          <a:ea typeface="微软雅黑" pitchFamily="34" charset="-122"/>
                          <a:sym typeface="微软雅黑" pitchFamily="34" charset="-122"/>
                        </a:rPr>
                        <a:t>动态检测通知</a:t>
                      </a:r>
                      <a:endParaRPr kumimoji="0" lang="zh-CN" altLang="en-US" sz="1800" b="1" i="0" u="none" strike="noStrike" cap="none" normalizeH="0" baseline="0" dirty="0" smtClean="0">
                        <a:ln>
                          <a:noFill/>
                        </a:ln>
                        <a:solidFill>
                          <a:srgbClr val="FF0000"/>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E9EDF4"/>
                    </a:solidFill>
                  </a:tcPr>
                </a:tc>
                <a:tc>
                  <a:txBody>
                    <a:bodyPr/>
                    <a:lstStyle/>
                    <a:p>
                      <a:pPr marL="544513" marR="0" lvl="0" indent="-487363" algn="l" defTabSz="914400" rtl="0" eaLnBrk="1" fontAlgn="base" latinLnBrk="0" hangingPunct="1">
                        <a:lnSpc>
                          <a:spcPct val="120000"/>
                        </a:lnSpc>
                        <a:spcBef>
                          <a:spcPts val="300"/>
                        </a:spcBef>
                        <a:spcAft>
                          <a:spcPct val="0"/>
                        </a:spcAft>
                        <a:buClrTx/>
                        <a:buSzTx/>
                        <a:buFont typeface="Arial" pitchFamily="34" charset="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sym typeface="微软雅黑" pitchFamily="34" charset="-122"/>
                        </a:rPr>
                        <a:t>标/高清转换</a:t>
                      </a:r>
                      <a:endParaRPr kumimoji="0" lang="zh-CN" altLang="en-US" sz="1800" b="0" i="0" u="none" strike="noStrike" cap="none" normalizeH="0" baseline="0" dirty="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E9EDF4"/>
                    </a:solidFill>
                  </a:tcPr>
                </a:tc>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sym typeface="微软雅黑" pitchFamily="34" charset="-122"/>
                        </a:rPr>
                        <a:t>录制开关与定时</a:t>
                      </a:r>
                      <a:endParaRPr kumimoji="0" lang="zh-CN" altLang="en-US" sz="1800" b="0" i="0" u="none" strike="noStrike" cap="none" normalizeH="0" baseline="0" dirty="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E9EDF4"/>
                    </a:solidFill>
                  </a:tcPr>
                </a:tc>
              </a:tr>
              <a:tr h="730197">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1" i="0" u="none" strike="noStrike" cap="none" normalizeH="0" baseline="0" dirty="0" smtClean="0">
                          <a:ln>
                            <a:noFill/>
                          </a:ln>
                          <a:solidFill>
                            <a:srgbClr val="FF0000"/>
                          </a:solidFill>
                          <a:effectLst/>
                          <a:latin typeface="微软雅黑" pitchFamily="34" charset="-122"/>
                          <a:ea typeface="微软雅黑" pitchFamily="34" charset="-122"/>
                          <a:sym typeface="微软雅黑" pitchFamily="34" charset="-122"/>
                        </a:rPr>
                        <a:t>声音检测推送通知</a:t>
                      </a:r>
                      <a:endParaRPr kumimoji="0" lang="zh-CN" altLang="en-US" sz="1800" b="1" i="0" u="none" strike="noStrike" cap="none" normalizeH="0" baseline="0" dirty="0" smtClean="0">
                        <a:ln>
                          <a:noFill/>
                        </a:ln>
                        <a:solidFill>
                          <a:srgbClr val="FF0000"/>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D0D8E8"/>
                    </a:solidFill>
                  </a:tcPr>
                </a:tc>
                <a:tc>
                  <a:txBody>
                    <a:bodyPr/>
                    <a:lstStyle/>
                    <a:p>
                      <a:pPr marL="544513" marR="0" lvl="0" indent="-487363" algn="l" defTabSz="914400" rtl="0" eaLnBrk="1" fontAlgn="base" latinLnBrk="0" hangingPunct="1">
                        <a:lnSpc>
                          <a:spcPct val="120000"/>
                        </a:lnSpc>
                        <a:spcBef>
                          <a:spcPts val="300"/>
                        </a:spcBef>
                        <a:spcAft>
                          <a:spcPct val="0"/>
                        </a:spcAft>
                        <a:buClrTx/>
                        <a:buSzTx/>
                        <a:buFont typeface="Arial" pitchFamily="34" charset="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sym typeface="微软雅黑" pitchFamily="34" charset="-122"/>
                        </a:rPr>
                        <a:t>图像 180 度旋转</a:t>
                      </a:r>
                      <a:endParaRPr kumimoji="0" lang="zh-CN" altLang="en-US" sz="1800" b="0" i="0" u="none" strike="noStrike" cap="none" normalizeH="0" baseline="0" dirty="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D0D8E8"/>
                    </a:solidFill>
                  </a:tcPr>
                </a:tc>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1" i="0" u="none" strike="noStrike" cap="none" normalizeH="0" baseline="0" dirty="0" smtClean="0">
                          <a:ln>
                            <a:noFill/>
                          </a:ln>
                          <a:solidFill>
                            <a:srgbClr val="FF0000"/>
                          </a:solidFill>
                          <a:effectLst/>
                          <a:latin typeface="微软雅黑" pitchFamily="34" charset="-122"/>
                          <a:ea typeface="微软雅黑" pitchFamily="34" charset="-122"/>
                          <a:sym typeface="微软雅黑" pitchFamily="34" charset="-122"/>
                        </a:rPr>
                        <a:t>时间轴视频预览</a:t>
                      </a:r>
                      <a:endParaRPr kumimoji="0" lang="zh-CN" altLang="en-US" sz="1800" b="1" i="0" u="none" strike="noStrike" cap="none" normalizeH="0" baseline="0" dirty="0" smtClean="0">
                        <a:ln>
                          <a:noFill/>
                        </a:ln>
                        <a:solidFill>
                          <a:srgbClr val="FF0000"/>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D0D8E8"/>
                    </a:solidFill>
                  </a:tcPr>
                </a:tc>
              </a:tr>
              <a:tr h="730197">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sym typeface="微软雅黑" pitchFamily="34" charset="-122"/>
                        </a:rPr>
                        <a:t>视频开关与定时</a:t>
                      </a:r>
                      <a:endParaRPr kumimoji="0" lang="zh-CN" altLang="en-US" sz="1800" b="0" i="0" u="none" strike="noStrike" cap="none" normalizeH="0" baseline="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E9EDF4"/>
                    </a:solidFill>
                  </a:tcPr>
                </a:tc>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sym typeface="微软雅黑" pitchFamily="34" charset="-122"/>
                        </a:rPr>
                        <a:t>警报推送开关</a:t>
                      </a:r>
                      <a:endParaRPr kumimoji="0" lang="zh-CN" altLang="en-US" sz="1800" b="0" i="0" u="none" strike="noStrike" cap="none" normalizeH="0" baseline="0" dirty="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E9EDF4"/>
                    </a:solidFill>
                  </a:tcPr>
                </a:tc>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sym typeface="微软雅黑" pitchFamily="34" charset="-122"/>
                        </a:rPr>
                        <a:t>事件列表</a:t>
                      </a:r>
                      <a:endParaRPr kumimoji="0" lang="zh-CN" altLang="en-US" sz="1800" b="0" i="0" u="none" strike="noStrike" cap="none" normalizeH="0" baseline="0" dirty="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E9EDF4"/>
                    </a:solidFill>
                  </a:tcPr>
                </a:tc>
              </a:tr>
              <a:tr h="730197">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sym typeface="微软雅黑" pitchFamily="34" charset="-122"/>
                        </a:rPr>
                        <a:t>夜视开关</a:t>
                      </a:r>
                      <a:endParaRPr kumimoji="0" lang="zh-CN" altLang="en-US" sz="1800" b="0" i="0" u="none" strike="noStrike" cap="none" normalizeH="0" baseline="0" dirty="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D0D8E8"/>
                    </a:solidFill>
                  </a:tcPr>
                </a:tc>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sym typeface="微软雅黑" pitchFamily="34" charset="-122"/>
                        </a:rPr>
                        <a:t>点击或手势缩放</a:t>
                      </a:r>
                      <a:endParaRPr kumimoji="0" lang="zh-CN" altLang="en-US" sz="1800" b="0" i="0" u="none" strike="noStrike" cap="none" normalizeH="0" baseline="0" dirty="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D0D8E8"/>
                    </a:solidFill>
                  </a:tcPr>
                </a:tc>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1" i="0" u="none" strike="noStrike" cap="none" normalizeH="0" baseline="0" dirty="0" smtClean="0">
                          <a:ln>
                            <a:noFill/>
                          </a:ln>
                          <a:solidFill>
                            <a:srgbClr val="FF0000"/>
                          </a:solidFill>
                          <a:effectLst/>
                          <a:latin typeface="微软雅黑" pitchFamily="34" charset="-122"/>
                          <a:ea typeface="微软雅黑" pitchFamily="34" charset="-122"/>
                          <a:sym typeface="微软雅黑" pitchFamily="34" charset="-122"/>
                        </a:rPr>
                        <a:t>视频云盘存储</a:t>
                      </a:r>
                      <a:endParaRPr kumimoji="0" lang="zh-CN" altLang="en-US" sz="1800" b="1" i="0" u="none" strike="noStrike" cap="none" normalizeH="0" baseline="0" dirty="0" smtClean="0">
                        <a:ln>
                          <a:noFill/>
                        </a:ln>
                        <a:solidFill>
                          <a:srgbClr val="FF0000"/>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D0D8E8"/>
                    </a:solidFill>
                  </a:tcPr>
                </a:tc>
              </a:tr>
              <a:tr h="730197">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sym typeface="微软雅黑" pitchFamily="34" charset="-122"/>
                        </a:rPr>
                        <a:t>麦克风开关</a:t>
                      </a:r>
                      <a:endParaRPr kumimoji="0" lang="zh-CN" altLang="en-US" sz="1800" b="0" i="0" u="none" strike="noStrike" cap="none" normalizeH="0" baseline="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sym typeface="微软雅黑" pitchFamily="34" charset="-122"/>
                        </a:rPr>
                        <a:t>视频截图</a:t>
                      </a:r>
                      <a:endParaRPr kumimoji="0" lang="zh-CN" altLang="en-US" sz="1800" b="0" i="0" u="none" strike="noStrike" cap="none" normalizeH="0" baseline="0" dirty="0" smtClean="0">
                        <a:ln>
                          <a:noFill/>
                        </a:ln>
                        <a:solidFill>
                          <a:schemeClr val="tx1"/>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E9EDF4"/>
                    </a:solidFill>
                  </a:tcPr>
                </a:tc>
                <a:tc>
                  <a:txBody>
                    <a:bodyPr/>
                    <a:lstStyle/>
                    <a:p>
                      <a:pPr marL="544513" marR="0" lvl="0" indent="-487363" algn="l" defTabSz="914400" rtl="0" eaLnBrk="1" fontAlgn="base" latinLnBrk="0" hangingPunct="1">
                        <a:lnSpc>
                          <a:spcPct val="120000"/>
                        </a:lnSpc>
                        <a:spcBef>
                          <a:spcPts val="1100"/>
                        </a:spcBef>
                        <a:spcAft>
                          <a:spcPct val="0"/>
                        </a:spcAft>
                        <a:buClrTx/>
                        <a:buSzTx/>
                        <a:buFont typeface="Arial" pitchFamily="34" charset="0"/>
                        <a:buNone/>
                        <a:tabLst/>
                      </a:pPr>
                      <a:r>
                        <a:rPr kumimoji="0" lang="zh-CN" altLang="en-US" sz="1800" b="1" i="0" u="none" strike="noStrike" cap="none" normalizeH="0" baseline="0" dirty="0" smtClean="0">
                          <a:ln>
                            <a:noFill/>
                          </a:ln>
                          <a:solidFill>
                            <a:srgbClr val="FF0000"/>
                          </a:solidFill>
                          <a:effectLst/>
                          <a:latin typeface="微软雅黑" pitchFamily="34" charset="-122"/>
                          <a:ea typeface="微软雅黑" pitchFamily="34" charset="-122"/>
                          <a:sym typeface="微软雅黑" pitchFamily="34" charset="-122"/>
                        </a:rPr>
                        <a:t>云盘视频分享</a:t>
                      </a:r>
                      <a:endParaRPr kumimoji="0" lang="zh-CN" altLang="en-US" sz="1800" b="1" i="0" u="none" strike="noStrike" cap="none" normalizeH="0" baseline="0" dirty="0" smtClean="0">
                        <a:ln>
                          <a:noFill/>
                        </a:ln>
                        <a:solidFill>
                          <a:srgbClr val="FF0000"/>
                        </a:solidFill>
                        <a:effectLst/>
                        <a:latin typeface="Calibri" pitchFamily="34" charset="0"/>
                        <a:ea typeface="宋体" pitchFamily="2" charset="-122"/>
                        <a:sym typeface="Calibri" pitchFamily="34" charset="0"/>
                      </a:endParaRPr>
                    </a:p>
                  </a:txBody>
                  <a:tcPr marL="50800" marR="50800" marT="50800" marB="50800" anchor="ctr" horzOverflow="overflow">
                    <a:lnL w="12700" cap="flat" cmpd="sng" algn="ctr">
                      <a:solidFill>
                        <a:schemeClr val="bg1"/>
                      </a:solidFill>
                      <a:prstDash val="solid"/>
                      <a:bevel/>
                      <a:headEnd type="none" w="med" len="med"/>
                      <a:tailEnd type="none" w="med" len="med"/>
                    </a:lnL>
                    <a:lnR w="12700" cap="flat" cmpd="sng" algn="ctr">
                      <a:solidFill>
                        <a:schemeClr val="bg1"/>
                      </a:solidFill>
                      <a:prstDash val="solid"/>
                      <a:bevel/>
                      <a:headEnd type="none" w="med" len="med"/>
                      <a:tailEnd type="none" w="med" len="med"/>
                    </a:lnR>
                    <a:lnT w="12700" cap="flat" cmpd="sng" algn="ctr">
                      <a:solidFill>
                        <a:schemeClr val="bg1"/>
                      </a:solidFill>
                      <a:prstDash val="solid"/>
                      <a:bevel/>
                      <a:headEnd type="none" w="med" len="med"/>
                      <a:tailEnd type="none" w="med" len="med"/>
                    </a:lnT>
                    <a:lnB w="12700" cap="flat" cmpd="sng" algn="ctr">
                      <a:solidFill>
                        <a:schemeClr val="bg1"/>
                      </a:solidFill>
                      <a:prstDash val="solid"/>
                      <a:bevel/>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37117969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851645"/>
            <a:ext cx="4205521" cy="3154710"/>
          </a:xfrm>
          <a:prstGeom prst="rect">
            <a:avLst/>
          </a:prstGeom>
          <a:noFill/>
        </p:spPr>
        <p:txBody>
          <a:bodyPr wrap="square" rtlCol="0">
            <a:spAutoFit/>
          </a:bodyPr>
          <a:lstStyle/>
          <a:p>
            <a:pPr algn="ctr"/>
            <a:r>
              <a:rPr lang="en-US" altLang="zh-CN" sz="199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02</a:t>
            </a:r>
            <a:endParaRPr lang="zh-CN" altLang="en-US" sz="199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3887161" y="2845078"/>
            <a:ext cx="4645651" cy="523220"/>
          </a:xfrm>
          <a:prstGeom prst="rect">
            <a:avLst/>
          </a:prstGeom>
          <a:noFill/>
        </p:spPr>
        <p:txBody>
          <a:bodyPr wrap="square" rtlCol="0">
            <a:spAutoFit/>
          </a:bodyPr>
          <a:lstStyle/>
          <a:p>
            <a:pPr algn="ct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和</a:t>
            </a:r>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目市场分析及售后</a:t>
            </a:r>
            <a:endPar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887162" y="3375000"/>
            <a:ext cx="4663440" cy="108000"/>
            <a:chOff x="3649980" y="3375660"/>
            <a:chExt cx="4663440" cy="108000"/>
          </a:xfrm>
        </p:grpSpPr>
        <p:cxnSp>
          <p:nvCxnSpPr>
            <p:cNvPr id="6" name="直接连接符 5"/>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a:spLocks/>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9" name="文本框 8"/>
          <p:cNvSpPr txBox="1"/>
          <p:nvPr/>
        </p:nvSpPr>
        <p:spPr>
          <a:xfrm>
            <a:off x="487591" y="3105835"/>
            <a:ext cx="3230339" cy="646331"/>
          </a:xfrm>
          <a:prstGeom prst="rect">
            <a:avLst/>
          </a:prstGeom>
        </p:spPr>
        <p:txBody>
          <a:bodyPr wrap="square" rtlCol="0">
            <a:spAutoFit/>
          </a:bodyPr>
          <a:lstStyle/>
          <a:p>
            <a:pPr algn="ctr"/>
            <a:r>
              <a:rPr lang="en-US" altLang="zh-CN" sz="3600" b="1" dirty="0" smtClean="0">
                <a:solidFill>
                  <a:schemeClr val="accent1"/>
                </a:solidFill>
                <a:latin typeface="Times New Roman" panose="02020603050405020304" pitchFamily="18" charset="0"/>
                <a:cs typeface="Times New Roman" panose="02020603050405020304" pitchFamily="18" charset="0"/>
              </a:rPr>
              <a:t>PART TWO</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0684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bwMode="auto">
          <a:xfrm>
            <a:off x="0" y="667194"/>
            <a:ext cx="9144000" cy="1495571"/>
          </a:xfrm>
          <a:prstGeom prst="rect">
            <a:avLst/>
          </a:prstGeom>
          <a:solidFill>
            <a:schemeClr val="bg1">
              <a:lumMod val="85000"/>
            </a:schemeClr>
          </a:solidFill>
          <a:ln>
            <a:noFill/>
          </a:ln>
          <a:extLst/>
        </p:spPr>
        <p:txBody>
          <a:bodyPr lIns="0" tIns="0" rIns="0" bIns="0" rtlCol="0" anchor="ctr"/>
          <a:lstStyle/>
          <a:p>
            <a:pPr algn="ctr"/>
            <a:endParaRPr lang="zh-CN" altLang="en-US" sz="1400" b="1">
              <a:solidFill>
                <a:schemeClr val="bg1"/>
              </a:solidFill>
            </a:endParaRPr>
          </a:p>
        </p:txBody>
      </p:sp>
      <p:sp>
        <p:nvSpPr>
          <p:cNvPr id="26" name="文本框 25"/>
          <p:cNvSpPr txBox="1"/>
          <p:nvPr/>
        </p:nvSpPr>
        <p:spPr>
          <a:xfrm>
            <a:off x="0" y="685438"/>
            <a:ext cx="9033773" cy="1200329"/>
          </a:xfrm>
          <a:prstGeom prst="rect">
            <a:avLst/>
          </a:prstGeom>
          <a:noFill/>
        </p:spPr>
        <p:txBody>
          <a:bodyPr wrap="square" rtlCol="0">
            <a:spAutoFit/>
          </a:bodyPr>
          <a:lstStyle/>
          <a:p>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和</a:t>
            </a:r>
            <a:r>
              <a:rPr lang="zh-CN" altLang="en-US" dirty="0">
                <a:latin typeface="微软雅黑" panose="020B0503020204020204" pitchFamily="34" charset="-122"/>
                <a:ea typeface="微软雅黑" panose="020B0503020204020204" pitchFamily="34" charset="-122"/>
              </a:rPr>
              <a:t>目</a:t>
            </a:r>
            <a:r>
              <a:rPr lang="zh-CN" altLang="en-US" dirty="0" smtClean="0">
                <a:latin typeface="微软雅黑" panose="020B0503020204020204" pitchFamily="34" charset="-122"/>
                <a:ea typeface="微软雅黑" panose="020B0503020204020204" pitchFamily="34" charset="-122"/>
              </a:rPr>
              <a:t>是</a:t>
            </a:r>
            <a:r>
              <a:rPr lang="zh-CN" altLang="en-US" dirty="0">
                <a:latin typeface="微软雅黑" panose="020B0503020204020204" pitchFamily="34" charset="-122"/>
                <a:ea typeface="微软雅黑" panose="020B0503020204020204" pitchFamily="34" charset="-122"/>
              </a:rPr>
              <a:t>物</a:t>
            </a:r>
            <a:r>
              <a:rPr lang="zh-CN" altLang="en-US" dirty="0" smtClean="0">
                <a:latin typeface="微软雅黑" panose="020B0503020204020204" pitchFamily="34" charset="-122"/>
                <a:ea typeface="微软雅黑" panose="020B0503020204020204" pitchFamily="34" charset="-122"/>
              </a:rPr>
              <a:t>联网公司基于</a:t>
            </a:r>
            <a:r>
              <a:rPr lang="zh-CN" altLang="en-US" dirty="0">
                <a:latin typeface="微软雅黑" panose="020B0503020204020204" pitchFamily="34" charset="-122"/>
                <a:ea typeface="微软雅黑" panose="020B0503020204020204" pitchFamily="34" charset="-122"/>
              </a:rPr>
              <a:t>云计算、移动互联网和物联网技术研发</a:t>
            </a:r>
            <a:r>
              <a:rPr lang="zh-CN" altLang="en-US" dirty="0" smtClean="0">
                <a:latin typeface="微软雅黑" panose="020B0503020204020204" pitchFamily="34" charset="-122"/>
                <a:ea typeface="微软雅黑" panose="020B0503020204020204" pitchFamily="34" charset="-122"/>
              </a:rPr>
              <a:t>的视频监控类智能</a:t>
            </a:r>
            <a:r>
              <a:rPr lang="zh-CN" altLang="en-US" dirty="0">
                <a:latin typeface="微软雅黑" panose="020B0503020204020204" pitchFamily="34" charset="-122"/>
                <a:ea typeface="微软雅黑" panose="020B0503020204020204" pitchFamily="34" charset="-122"/>
              </a:rPr>
              <a:t>家居</a:t>
            </a:r>
            <a:r>
              <a:rPr lang="zh-CN" altLang="en-US" dirty="0" smtClean="0">
                <a:latin typeface="微软雅黑" panose="020B0503020204020204" pitchFamily="34" charset="-122"/>
                <a:ea typeface="微软雅黑" panose="020B0503020204020204" pitchFamily="34" charset="-122"/>
              </a:rPr>
              <a:t>产品，采用</a:t>
            </a:r>
            <a:r>
              <a:rPr lang="en-US" altLang="zh-CN" b="1" dirty="0" err="1" smtClean="0">
                <a:solidFill>
                  <a:srgbClr val="FF0000"/>
                </a:solidFill>
                <a:latin typeface="微软雅黑" panose="020B0503020204020204" pitchFamily="34" charset="-122"/>
                <a:ea typeface="微软雅黑" panose="020B0503020204020204" pitchFamily="34" charset="-122"/>
              </a:rPr>
              <a:t>wifi</a:t>
            </a:r>
            <a:r>
              <a:rPr lang="zh-CN" altLang="en-US" b="1" dirty="0" smtClean="0">
                <a:solidFill>
                  <a:srgbClr val="FF0000"/>
                </a:solidFill>
                <a:latin typeface="微软雅黑" panose="020B0503020204020204" pitchFamily="34" charset="-122"/>
                <a:ea typeface="微软雅黑" panose="020B0503020204020204" pitchFamily="34" charset="-122"/>
              </a:rPr>
              <a:t>、</a:t>
            </a:r>
            <a:r>
              <a:rPr lang="en-US" altLang="zh-CN" b="1" dirty="0" smtClean="0">
                <a:solidFill>
                  <a:srgbClr val="FF0000"/>
                </a:solidFill>
                <a:latin typeface="微软雅黑" panose="020B0503020204020204" pitchFamily="34" charset="-122"/>
                <a:ea typeface="微软雅黑" panose="020B0503020204020204" pitchFamily="34" charset="-122"/>
              </a:rPr>
              <a:t>4G</a:t>
            </a:r>
            <a:r>
              <a:rPr lang="zh-CN" altLang="en-US" b="1" dirty="0" smtClean="0">
                <a:solidFill>
                  <a:srgbClr val="FF0000"/>
                </a:solidFill>
                <a:latin typeface="微软雅黑" panose="020B0503020204020204" pitchFamily="34" charset="-122"/>
                <a:ea typeface="微软雅黑" panose="020B0503020204020204" pitchFamily="34" charset="-122"/>
              </a:rPr>
              <a:t>通信、云存储等先进技术</a:t>
            </a:r>
            <a:r>
              <a:rPr lang="zh-CN" altLang="en-US" dirty="0" smtClean="0">
                <a:latin typeface="微软雅黑" panose="020B0503020204020204" pitchFamily="34" charset="-122"/>
                <a:ea typeface="微软雅黑" panose="020B0503020204020204" pitchFamily="34" charset="-122"/>
              </a:rPr>
              <a:t>。产品以</a:t>
            </a:r>
            <a:r>
              <a:rPr lang="zh-CN" altLang="en-US" dirty="0">
                <a:latin typeface="微软雅黑" panose="020B0503020204020204" pitchFamily="34" charset="-122"/>
                <a:ea typeface="微软雅黑" panose="020B0503020204020204" pitchFamily="34" charset="-122"/>
              </a:rPr>
              <a:t>摄像头为中心，</a:t>
            </a:r>
            <a:r>
              <a:rPr lang="zh-CN" altLang="en-US" dirty="0" smtClean="0">
                <a:latin typeface="微软雅黑" panose="020B0503020204020204" pitchFamily="34" charset="-122"/>
                <a:ea typeface="微软雅黑" panose="020B0503020204020204" pitchFamily="34" charset="-122"/>
              </a:rPr>
              <a:t>和安防套装</a:t>
            </a:r>
            <a:r>
              <a:rPr lang="zh-CN" altLang="en-US" dirty="0">
                <a:latin typeface="微软雅黑" panose="020B0503020204020204" pitchFamily="34" charset="-122"/>
                <a:ea typeface="微软雅黑" panose="020B0503020204020204" pitchFamily="34" charset="-122"/>
              </a:rPr>
              <a:t>产品形成联动</a:t>
            </a:r>
            <a:r>
              <a:rPr lang="zh-CN" altLang="en-US" dirty="0" smtClean="0">
                <a:latin typeface="微软雅黑" panose="020B0503020204020204" pitchFamily="34" charset="-122"/>
                <a:ea typeface="微软雅黑" panose="020B0503020204020204" pitchFamily="34" charset="-122"/>
              </a:rPr>
              <a:t>，支持</a:t>
            </a:r>
            <a:r>
              <a:rPr lang="en-US" altLang="zh-CN" b="1" dirty="0" err="1" smtClean="0">
                <a:solidFill>
                  <a:srgbClr val="FF0000"/>
                </a:solidFill>
                <a:latin typeface="微软雅黑" panose="020B0503020204020204" pitchFamily="34" charset="-122"/>
                <a:ea typeface="微软雅黑" panose="020B0503020204020204" pitchFamily="34" charset="-122"/>
              </a:rPr>
              <a:t>zigbee</a:t>
            </a:r>
            <a:r>
              <a:rPr lang="zh-CN" altLang="en-US" b="1" dirty="0" smtClean="0">
                <a:solidFill>
                  <a:srgbClr val="FF0000"/>
                </a:solidFill>
                <a:latin typeface="微软雅黑" panose="020B0503020204020204" pitchFamily="34" charset="-122"/>
                <a:ea typeface="微软雅黑" panose="020B0503020204020204" pitchFamily="34" charset="-122"/>
              </a:rPr>
              <a:t>、蓝牙</a:t>
            </a:r>
            <a:r>
              <a:rPr lang="en-US" altLang="zh-CN" b="1" dirty="0" smtClean="0">
                <a:solidFill>
                  <a:srgbClr val="FF0000"/>
                </a:solidFill>
                <a:latin typeface="微软雅黑" panose="020B0503020204020204" pitchFamily="34" charset="-122"/>
                <a:ea typeface="微软雅黑" panose="020B0503020204020204" pitchFamily="34" charset="-122"/>
              </a:rPr>
              <a:t>4.0</a:t>
            </a:r>
            <a:r>
              <a:rPr lang="zh-CN" altLang="en-US" dirty="0" smtClean="0">
                <a:latin typeface="微软雅黑" panose="020B0503020204020204" pitchFamily="34" charset="-122"/>
                <a:ea typeface="微软雅黑" panose="020B0503020204020204" pitchFamily="34" charset="-122"/>
              </a:rPr>
              <a:t>等最新无线通信协议扩展。</a:t>
            </a:r>
            <a:endParaRPr lang="en-US" altLang="zh-CN" dirty="0" smtClean="0">
              <a:latin typeface="微软雅黑" panose="020B0503020204020204" pitchFamily="34" charset="-122"/>
              <a:ea typeface="微软雅黑" panose="020B0503020204020204" pitchFamily="34" charset="-122"/>
            </a:endParaRPr>
          </a:p>
        </p:txBody>
      </p:sp>
      <p:sp>
        <p:nvSpPr>
          <p:cNvPr id="32" name="圆角矩形 31"/>
          <p:cNvSpPr/>
          <p:nvPr/>
        </p:nvSpPr>
        <p:spPr bwMode="auto">
          <a:xfrm>
            <a:off x="35496" y="4941168"/>
            <a:ext cx="8998277" cy="1778786"/>
          </a:xfrm>
          <a:prstGeom prst="roundRect">
            <a:avLst>
              <a:gd name="adj" fmla="val 5408"/>
            </a:avLst>
          </a:prstGeom>
          <a:noFill/>
          <a:ln w="9525" cap="flat" cmpd="sng" algn="ctr">
            <a:solidFill>
              <a:sysClr val="window" lastClr="FFFFFF">
                <a:lumMod val="75000"/>
              </a:sysClr>
            </a:solidFill>
            <a:prstDash val="solid"/>
            <a:round/>
            <a:headEnd type="none" w="med" len="med"/>
            <a:tailEnd type="none" w="med" len="med"/>
          </a:ln>
          <a:effectLst/>
        </p:spPr>
        <p:txBody>
          <a:bodyPr vert="horz" wrap="none" lIns="36582" tIns="68579" rIns="36582" bIns="18291" numCol="1" rtlCol="0" anchor="t" anchorCtr="0" compatLnSpc="1">
            <a:prstTxWarp prst="textNoShape">
              <a:avLst/>
            </a:prstTxWarp>
          </a:bodyPr>
          <a:lstStyle/>
          <a:p>
            <a:pPr marL="120956" marR="0" lvl="1" indent="-120956" algn="ctr" defTabSz="1151993" eaLnBrk="0" fontAlgn="auto" latinLnBrk="0" hangingPunct="0">
              <a:lnSpc>
                <a:spcPct val="125000"/>
              </a:lnSpc>
              <a:spcBef>
                <a:spcPts val="286"/>
              </a:spcBef>
              <a:spcAft>
                <a:spcPts val="0"/>
              </a:spcAft>
              <a:buClr>
                <a:srgbClr val="F97E39"/>
              </a:buClr>
              <a:buSzTx/>
              <a:buFontTx/>
              <a:buNone/>
              <a:tabLst/>
              <a:defRPr/>
            </a:pPr>
            <a:endParaRPr kumimoji="0" lang="zh-CN" altLang="en-US" sz="1905" b="1" i="0" u="none" strike="noStrike" kern="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sym typeface="Calibri" pitchFamily="34" charset="0"/>
            </a:endParaRPr>
          </a:p>
        </p:txBody>
      </p:sp>
      <p:sp>
        <p:nvSpPr>
          <p:cNvPr id="33" name="圆角矩形 32"/>
          <p:cNvSpPr/>
          <p:nvPr/>
        </p:nvSpPr>
        <p:spPr>
          <a:xfrm>
            <a:off x="3593435" y="4721284"/>
            <a:ext cx="2274709" cy="382909"/>
          </a:xfrm>
          <a:prstGeom prst="roundRect">
            <a:avLst/>
          </a:prstGeom>
          <a:solidFill>
            <a:srgbClr val="0070C0"/>
          </a:solidFill>
          <a:ln w="12700" cap="flat" cmpd="sng" algn="ctr">
            <a:noFill/>
            <a:prstDash val="solid"/>
            <a:miter lim="800000"/>
          </a:ln>
          <a:effectLst/>
        </p:spPr>
        <p:txBody>
          <a:bodyPr lIns="222882" rIns="222882" rtlCol="0" anchor="ctr"/>
          <a:lstStyle/>
          <a:p>
            <a:pPr algn="ctr" defTabSz="650181"/>
            <a:r>
              <a:rPr lang="zh-CN" altLang="en-US" sz="2000" b="1" dirty="0" smtClean="0">
                <a:solidFill>
                  <a:prstClr val="white"/>
                </a:solidFill>
                <a:latin typeface="微软雅黑" pitchFamily="34" charset="-122"/>
                <a:ea typeface="微软雅黑" pitchFamily="34" charset="-122"/>
              </a:rPr>
              <a:t>和目产品终端</a:t>
            </a:r>
            <a:endParaRPr lang="zh-CN" altLang="en-US" dirty="0">
              <a:solidFill>
                <a:prstClr val="white"/>
              </a:solidFill>
              <a:latin typeface="微软雅黑" pitchFamily="34" charset="-122"/>
              <a:ea typeface="微软雅黑" pitchFamily="34" charset="-122"/>
            </a:endParaRPr>
          </a:p>
        </p:txBody>
      </p:sp>
      <p:grpSp>
        <p:nvGrpSpPr>
          <p:cNvPr id="8" name="组合 7"/>
          <p:cNvGrpSpPr/>
          <p:nvPr/>
        </p:nvGrpSpPr>
        <p:grpSpPr>
          <a:xfrm>
            <a:off x="1266808" y="4774004"/>
            <a:ext cx="7270961" cy="2041909"/>
            <a:chOff x="2005903" y="4847065"/>
            <a:chExt cx="7270961" cy="2041909"/>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912" y="4847065"/>
              <a:ext cx="2082952" cy="2041909"/>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816" y="4979393"/>
              <a:ext cx="1812978" cy="1777255"/>
            </a:xfrm>
            <a:prstGeom prst="rect">
              <a:avLst/>
            </a:prstGeom>
          </p:spPr>
        </p:pic>
        <p:pic>
          <p:nvPicPr>
            <p:cNvPr id="13" name="图片 12"/>
            <p:cNvPicPr>
              <a:picLocks noChangeAspect="1"/>
            </p:cNvPicPr>
            <p:nvPr/>
          </p:nvPicPr>
          <p:blipFill>
            <a:blip r:embed="rId5"/>
            <a:stretch>
              <a:fillRect/>
            </a:stretch>
          </p:blipFill>
          <p:spPr>
            <a:xfrm>
              <a:off x="2281054" y="5232238"/>
              <a:ext cx="895435" cy="1225994"/>
            </a:xfrm>
            <a:prstGeom prst="rect">
              <a:avLst/>
            </a:prstGeom>
          </p:spPr>
        </p:pic>
        <p:sp>
          <p:nvSpPr>
            <p:cNvPr id="15" name="文本框 14"/>
            <p:cNvSpPr txBox="1"/>
            <p:nvPr/>
          </p:nvSpPr>
          <p:spPr>
            <a:xfrm>
              <a:off x="2005903" y="6461596"/>
              <a:ext cx="1440160"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个人</a:t>
              </a:r>
              <a:r>
                <a:rPr lang="zh-CN" altLang="en-US" sz="1400" dirty="0">
                  <a:latin typeface="微软雅黑" panose="020B0503020204020204" pitchFamily="34" charset="-122"/>
                  <a:ea typeface="微软雅黑" panose="020B0503020204020204" pitchFamily="34" charset="-122"/>
                </a:rPr>
                <a:t>普通版</a:t>
              </a:r>
              <a:r>
                <a:rPr lang="en-US" altLang="zh-CN" sz="1400" dirty="0" smtClean="0">
                  <a:latin typeface="微软雅黑" panose="020B0503020204020204" pitchFamily="34" charset="-122"/>
                  <a:ea typeface="微软雅黑" panose="020B0503020204020204" pitchFamily="34" charset="-122"/>
                </a:rPr>
                <a:t>C12</a:t>
              </a:r>
              <a:endParaRPr lang="zh-CN" altLang="en-US" sz="1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669225" y="6461596"/>
              <a:ext cx="1440160"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个人云台版</a:t>
              </a:r>
              <a:r>
                <a:rPr lang="en-US" altLang="zh-CN" sz="1400" dirty="0" smtClean="0">
                  <a:latin typeface="微软雅黑" panose="020B0503020204020204" pitchFamily="34" charset="-122"/>
                  <a:ea typeface="微软雅黑" panose="020B0503020204020204" pitchFamily="34" charset="-122"/>
                </a:rPr>
                <a:t>C15</a:t>
              </a:r>
              <a:endParaRPr lang="zh-CN" altLang="en-US" sz="14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7515308" y="6461596"/>
              <a:ext cx="144016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商铺版</a:t>
              </a:r>
              <a:r>
                <a:rPr lang="zh-CN" altLang="en-US" sz="1400" dirty="0" smtClean="0">
                  <a:latin typeface="微软雅黑" panose="020B0503020204020204" pitchFamily="34" charset="-122"/>
                  <a:ea typeface="微软雅黑" panose="020B0503020204020204" pitchFamily="34" charset="-122"/>
                </a:rPr>
                <a:t>版</a:t>
              </a:r>
              <a:r>
                <a:rPr lang="en-US" altLang="zh-CN" sz="1400" dirty="0" smtClean="0">
                  <a:latin typeface="微软雅黑" panose="020B0503020204020204" pitchFamily="34" charset="-122"/>
                  <a:ea typeface="微软雅黑" panose="020B0503020204020204" pitchFamily="34" charset="-122"/>
                </a:rPr>
                <a:t>C20</a:t>
              </a:r>
              <a:endParaRPr lang="zh-CN" altLang="en-US" sz="14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3735790" y="6450758"/>
              <a:ext cx="1440160"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个人入门版</a:t>
              </a:r>
              <a:r>
                <a:rPr lang="en-US" altLang="zh-CN" sz="1400" dirty="0" smtClean="0">
                  <a:latin typeface="微软雅黑" panose="020B0503020204020204" pitchFamily="34" charset="-122"/>
                  <a:ea typeface="微软雅黑" panose="020B0503020204020204" pitchFamily="34" charset="-122"/>
                </a:rPr>
                <a:t>C13</a:t>
              </a:r>
              <a:endParaRPr lang="zh-CN" altLang="en-US" sz="1400" dirty="0">
                <a:latin typeface="微软雅黑" panose="020B0503020204020204" pitchFamily="34" charset="-122"/>
                <a:ea typeface="微软雅黑" panose="020B0503020204020204" pitchFamily="34" charset="-122"/>
              </a:endParaRPr>
            </a:p>
          </p:txBody>
        </p:sp>
      </p:grpSp>
      <p:sp>
        <p:nvSpPr>
          <p:cNvPr id="28" name="KSO_Shape"/>
          <p:cNvSpPr>
            <a:spLocks/>
          </p:cNvSpPr>
          <p:nvPr/>
        </p:nvSpPr>
        <p:spPr bwMode="auto">
          <a:xfrm>
            <a:off x="622399" y="2892319"/>
            <a:ext cx="644409" cy="936104"/>
          </a:xfrm>
          <a:custGeom>
            <a:avLst/>
            <a:gdLst>
              <a:gd name="T0" fmla="*/ 292545087 w 4423"/>
              <a:gd name="T1" fmla="*/ 11631393 h 6016"/>
              <a:gd name="T2" fmla="*/ 362475645 w 4423"/>
              <a:gd name="T3" fmla="*/ 50636711 h 6016"/>
              <a:gd name="T4" fmla="*/ 410965766 w 4423"/>
              <a:gd name="T5" fmla="*/ 106788296 h 6016"/>
              <a:gd name="T6" fmla="*/ 439619178 w 4423"/>
              <a:gd name="T7" fmla="*/ 182492730 h 6016"/>
              <a:gd name="T8" fmla="*/ 439619178 w 4423"/>
              <a:gd name="T9" fmla="*/ 261105012 h 6016"/>
              <a:gd name="T10" fmla="*/ 410965766 w 4423"/>
              <a:gd name="T11" fmla="*/ 336809446 h 6016"/>
              <a:gd name="T12" fmla="*/ 362475645 w 4423"/>
              <a:gd name="T13" fmla="*/ 392961031 h 6016"/>
              <a:gd name="T14" fmla="*/ 292545087 w 4423"/>
              <a:gd name="T15" fmla="*/ 431966350 h 6016"/>
              <a:gd name="T16" fmla="*/ 215802011 w 4423"/>
              <a:gd name="T17" fmla="*/ 443497680 h 6016"/>
              <a:gd name="T18" fmla="*/ 135251903 w 4423"/>
              <a:gd name="T19" fmla="*/ 426150653 h 6016"/>
              <a:gd name="T20" fmla="*/ 68627886 w 4423"/>
              <a:gd name="T21" fmla="*/ 382332487 h 6016"/>
              <a:gd name="T22" fmla="*/ 24144867 w 4423"/>
              <a:gd name="T23" fmla="*/ 322771471 h 6016"/>
              <a:gd name="T24" fmla="*/ 1001934 w 4423"/>
              <a:gd name="T25" fmla="*/ 244460012 h 6016"/>
              <a:gd name="T26" fmla="*/ 6912869 w 4423"/>
              <a:gd name="T27" fmla="*/ 166449375 h 6016"/>
              <a:gd name="T28" fmla="*/ 40776021 w 4423"/>
              <a:gd name="T29" fmla="*/ 93452346 h 6016"/>
              <a:gd name="T30" fmla="*/ 93273878 w 4423"/>
              <a:gd name="T31" fmla="*/ 40910318 h 6016"/>
              <a:gd name="T32" fmla="*/ 166109570 w 4423"/>
              <a:gd name="T33" fmla="*/ 7018988 h 6016"/>
              <a:gd name="T34" fmla="*/ 177931441 w 4423"/>
              <a:gd name="T35" fmla="*/ 239546784 h 6016"/>
              <a:gd name="T36" fmla="*/ 204881723 w 4423"/>
              <a:gd name="T37" fmla="*/ 195227035 h 6016"/>
              <a:gd name="T38" fmla="*/ 235739389 w 4423"/>
              <a:gd name="T39" fmla="*/ 166950957 h 6016"/>
              <a:gd name="T40" fmla="*/ 207286364 w 4423"/>
              <a:gd name="T41" fmla="*/ 169658046 h 6016"/>
              <a:gd name="T42" fmla="*/ 178232179 w 4423"/>
              <a:gd name="T43" fmla="*/ 192920832 h 6016"/>
              <a:gd name="T44" fmla="*/ 168113438 w 4423"/>
              <a:gd name="T45" fmla="*/ 222300137 h 6016"/>
              <a:gd name="T46" fmla="*/ 261386999 w 4423"/>
              <a:gd name="T47" fmla="*/ 468866225 h 6016"/>
              <a:gd name="T48" fmla="*/ 216403172 w 4423"/>
              <a:gd name="T49" fmla="*/ 473277871 h 6016"/>
              <a:gd name="T50" fmla="*/ 216303137 w 4423"/>
              <a:gd name="T51" fmla="*/ 120525449 h 6016"/>
              <a:gd name="T52" fmla="*/ 156992445 w 4423"/>
              <a:gd name="T53" fmla="*/ 143587792 h 6016"/>
              <a:gd name="T54" fmla="*/ 122227712 w 4423"/>
              <a:gd name="T55" fmla="*/ 201443934 h 6016"/>
              <a:gd name="T56" fmla="*/ 122227712 w 4423"/>
              <a:gd name="T57" fmla="*/ 242153809 h 6016"/>
              <a:gd name="T58" fmla="*/ 156992445 w 4423"/>
              <a:gd name="T59" fmla="*/ 300010268 h 6016"/>
              <a:gd name="T60" fmla="*/ 216303137 w 4423"/>
              <a:gd name="T61" fmla="*/ 323072294 h 6016"/>
              <a:gd name="T62" fmla="*/ 265494770 w 4423"/>
              <a:gd name="T63" fmla="*/ 313145458 h 6016"/>
              <a:gd name="T64" fmla="*/ 312782887 w 4423"/>
              <a:gd name="T65" fmla="*/ 265817798 h 6016"/>
              <a:gd name="T66" fmla="*/ 322701241 w 4423"/>
              <a:gd name="T67" fmla="*/ 216584820 h 6016"/>
              <a:gd name="T68" fmla="*/ 299658343 w 4423"/>
              <a:gd name="T69" fmla="*/ 157324944 h 6016"/>
              <a:gd name="T70" fmla="*/ 241950747 w 4423"/>
              <a:gd name="T71" fmla="*/ 122430449 h 6016"/>
              <a:gd name="T72" fmla="*/ 257880705 w 4423"/>
              <a:gd name="T73" fmla="*/ 161836970 h 6016"/>
              <a:gd name="T74" fmla="*/ 210893010 w 4423"/>
              <a:gd name="T75" fmla="*/ 152411400 h 6016"/>
              <a:gd name="T76" fmla="*/ 169616180 w 4423"/>
              <a:gd name="T77" fmla="*/ 174671654 h 6016"/>
              <a:gd name="T78" fmla="*/ 151382248 w 4423"/>
              <a:gd name="T79" fmla="*/ 221798871 h 6016"/>
              <a:gd name="T80" fmla="*/ 167411925 w 4423"/>
              <a:gd name="T81" fmla="*/ 266419443 h 6016"/>
              <a:gd name="T82" fmla="*/ 207386399 w 4423"/>
              <a:gd name="T83" fmla="*/ 290484318 h 6016"/>
              <a:gd name="T84" fmla="*/ 254874903 w 4423"/>
              <a:gd name="T85" fmla="*/ 283465330 h 6016"/>
              <a:gd name="T86" fmla="*/ 286133343 w 4423"/>
              <a:gd name="T87" fmla="*/ 249172797 h 6016"/>
              <a:gd name="T88" fmla="*/ 288537668 w 4423"/>
              <a:gd name="T89" fmla="*/ 200842288 h 6016"/>
              <a:gd name="T90" fmla="*/ 314486016 w 4423"/>
              <a:gd name="T91" fmla="*/ 119221778 h 6016"/>
              <a:gd name="T92" fmla="*/ 272307604 w 4423"/>
              <a:gd name="T93" fmla="*/ 92850701 h 6016"/>
              <a:gd name="T94" fmla="*/ 221512877 w 4423"/>
              <a:gd name="T95" fmla="*/ 83325067 h 6016"/>
              <a:gd name="T96" fmla="*/ 174024373 w 4423"/>
              <a:gd name="T97" fmla="*/ 91747789 h 6016"/>
              <a:gd name="T98" fmla="*/ 130944062 w 4423"/>
              <a:gd name="T99" fmla="*/ 117116335 h 6016"/>
              <a:gd name="T100" fmla="*/ 101489103 w 4423"/>
              <a:gd name="T101" fmla="*/ 152812602 h 6016"/>
              <a:gd name="T102" fmla="*/ 84757914 w 4423"/>
              <a:gd name="T103" fmla="*/ 200641845 h 6016"/>
              <a:gd name="T104" fmla="*/ 86060270 w 4423"/>
              <a:gd name="T105" fmla="*/ 249774442 h 6016"/>
              <a:gd name="T106" fmla="*/ 104995714 w 4423"/>
              <a:gd name="T107" fmla="*/ 296400394 h 6016"/>
              <a:gd name="T108" fmla="*/ 136153802 w 4423"/>
              <a:gd name="T109" fmla="*/ 330793307 h 6016"/>
              <a:gd name="T110" fmla="*/ 180336082 w 4423"/>
              <a:gd name="T111" fmla="*/ 354056093 h 6016"/>
              <a:gd name="T112" fmla="*/ 228726168 w 4423"/>
              <a:gd name="T113" fmla="*/ 360072232 h 6016"/>
              <a:gd name="T114" fmla="*/ 278518962 w 4423"/>
              <a:gd name="T115" fmla="*/ 348039953 h 6016"/>
              <a:gd name="T116" fmla="*/ 319294983 w 4423"/>
              <a:gd name="T117" fmla="*/ 319763560 h 6016"/>
              <a:gd name="T118" fmla="*/ 346144913 w 4423"/>
              <a:gd name="T119" fmla="*/ 281861153 h 6016"/>
              <a:gd name="T120" fmla="*/ 359469843 w 4423"/>
              <a:gd name="T121" fmla="*/ 232427733 h 6016"/>
              <a:gd name="T122" fmla="*/ 354560842 w 4423"/>
              <a:gd name="T123" fmla="*/ 183896464 h 6016"/>
              <a:gd name="T124" fmla="*/ 332419526 w 4423"/>
              <a:gd name="T125" fmla="*/ 138975386 h 60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423" h="6016">
                <a:moveTo>
                  <a:pt x="2211" y="0"/>
                </a:moveTo>
                <a:lnTo>
                  <a:pt x="2211" y="0"/>
                </a:lnTo>
                <a:lnTo>
                  <a:pt x="2268" y="1"/>
                </a:lnTo>
                <a:lnTo>
                  <a:pt x="2325" y="4"/>
                </a:lnTo>
                <a:lnTo>
                  <a:pt x="2382" y="7"/>
                </a:lnTo>
                <a:lnTo>
                  <a:pt x="2437" y="12"/>
                </a:lnTo>
                <a:lnTo>
                  <a:pt x="2492" y="18"/>
                </a:lnTo>
                <a:lnTo>
                  <a:pt x="2548" y="26"/>
                </a:lnTo>
                <a:lnTo>
                  <a:pt x="2603" y="34"/>
                </a:lnTo>
                <a:lnTo>
                  <a:pt x="2657" y="45"/>
                </a:lnTo>
                <a:lnTo>
                  <a:pt x="2710" y="57"/>
                </a:lnTo>
                <a:lnTo>
                  <a:pt x="2764" y="70"/>
                </a:lnTo>
                <a:lnTo>
                  <a:pt x="2817" y="84"/>
                </a:lnTo>
                <a:lnTo>
                  <a:pt x="2869" y="99"/>
                </a:lnTo>
                <a:lnTo>
                  <a:pt x="2920" y="116"/>
                </a:lnTo>
                <a:lnTo>
                  <a:pt x="2971" y="134"/>
                </a:lnTo>
                <a:lnTo>
                  <a:pt x="3022" y="154"/>
                </a:lnTo>
                <a:lnTo>
                  <a:pt x="3072" y="174"/>
                </a:lnTo>
                <a:lnTo>
                  <a:pt x="3121" y="195"/>
                </a:lnTo>
                <a:lnTo>
                  <a:pt x="3170" y="219"/>
                </a:lnTo>
                <a:lnTo>
                  <a:pt x="3218" y="242"/>
                </a:lnTo>
                <a:lnTo>
                  <a:pt x="3265" y="267"/>
                </a:lnTo>
                <a:lnTo>
                  <a:pt x="3312" y="293"/>
                </a:lnTo>
                <a:lnTo>
                  <a:pt x="3357" y="321"/>
                </a:lnTo>
                <a:lnTo>
                  <a:pt x="3403" y="348"/>
                </a:lnTo>
                <a:lnTo>
                  <a:pt x="3448" y="378"/>
                </a:lnTo>
                <a:lnTo>
                  <a:pt x="3492" y="408"/>
                </a:lnTo>
                <a:lnTo>
                  <a:pt x="3534" y="440"/>
                </a:lnTo>
                <a:lnTo>
                  <a:pt x="3577" y="472"/>
                </a:lnTo>
                <a:lnTo>
                  <a:pt x="3618" y="505"/>
                </a:lnTo>
                <a:lnTo>
                  <a:pt x="3659" y="540"/>
                </a:lnTo>
                <a:lnTo>
                  <a:pt x="3698" y="575"/>
                </a:lnTo>
                <a:lnTo>
                  <a:pt x="3736" y="611"/>
                </a:lnTo>
                <a:lnTo>
                  <a:pt x="3775" y="649"/>
                </a:lnTo>
                <a:lnTo>
                  <a:pt x="3812" y="686"/>
                </a:lnTo>
                <a:lnTo>
                  <a:pt x="3848" y="725"/>
                </a:lnTo>
                <a:lnTo>
                  <a:pt x="3883" y="765"/>
                </a:lnTo>
                <a:lnTo>
                  <a:pt x="3917" y="805"/>
                </a:lnTo>
                <a:lnTo>
                  <a:pt x="3951" y="846"/>
                </a:lnTo>
                <a:lnTo>
                  <a:pt x="3983" y="889"/>
                </a:lnTo>
                <a:lnTo>
                  <a:pt x="4014" y="932"/>
                </a:lnTo>
                <a:lnTo>
                  <a:pt x="4045" y="975"/>
                </a:lnTo>
                <a:lnTo>
                  <a:pt x="4074" y="1020"/>
                </a:lnTo>
                <a:lnTo>
                  <a:pt x="4102" y="1065"/>
                </a:lnTo>
                <a:lnTo>
                  <a:pt x="4130" y="1111"/>
                </a:lnTo>
                <a:lnTo>
                  <a:pt x="4156" y="1157"/>
                </a:lnTo>
                <a:lnTo>
                  <a:pt x="4181" y="1205"/>
                </a:lnTo>
                <a:lnTo>
                  <a:pt x="4205" y="1253"/>
                </a:lnTo>
                <a:lnTo>
                  <a:pt x="4227" y="1302"/>
                </a:lnTo>
                <a:lnTo>
                  <a:pt x="4249" y="1351"/>
                </a:lnTo>
                <a:lnTo>
                  <a:pt x="4270" y="1401"/>
                </a:lnTo>
                <a:lnTo>
                  <a:pt x="4289" y="1451"/>
                </a:lnTo>
                <a:lnTo>
                  <a:pt x="4307" y="1502"/>
                </a:lnTo>
                <a:lnTo>
                  <a:pt x="4323" y="1554"/>
                </a:lnTo>
                <a:lnTo>
                  <a:pt x="4339" y="1606"/>
                </a:lnTo>
                <a:lnTo>
                  <a:pt x="4353" y="1660"/>
                </a:lnTo>
                <a:lnTo>
                  <a:pt x="4366" y="1713"/>
                </a:lnTo>
                <a:lnTo>
                  <a:pt x="4378" y="1766"/>
                </a:lnTo>
                <a:lnTo>
                  <a:pt x="4388" y="1820"/>
                </a:lnTo>
                <a:lnTo>
                  <a:pt x="4397" y="1875"/>
                </a:lnTo>
                <a:lnTo>
                  <a:pt x="4405" y="1930"/>
                </a:lnTo>
                <a:lnTo>
                  <a:pt x="4411" y="1985"/>
                </a:lnTo>
                <a:lnTo>
                  <a:pt x="4416" y="2042"/>
                </a:lnTo>
                <a:lnTo>
                  <a:pt x="4420" y="2098"/>
                </a:lnTo>
                <a:lnTo>
                  <a:pt x="4422" y="2155"/>
                </a:lnTo>
                <a:lnTo>
                  <a:pt x="4423" y="2212"/>
                </a:lnTo>
                <a:lnTo>
                  <a:pt x="4422" y="2270"/>
                </a:lnTo>
                <a:lnTo>
                  <a:pt x="4420" y="2326"/>
                </a:lnTo>
                <a:lnTo>
                  <a:pt x="4416" y="2382"/>
                </a:lnTo>
                <a:lnTo>
                  <a:pt x="4411" y="2438"/>
                </a:lnTo>
                <a:lnTo>
                  <a:pt x="4405" y="2494"/>
                </a:lnTo>
                <a:lnTo>
                  <a:pt x="4397" y="2548"/>
                </a:lnTo>
                <a:lnTo>
                  <a:pt x="4388" y="2604"/>
                </a:lnTo>
                <a:lnTo>
                  <a:pt x="4378" y="2658"/>
                </a:lnTo>
                <a:lnTo>
                  <a:pt x="4366" y="2711"/>
                </a:lnTo>
                <a:lnTo>
                  <a:pt x="4353" y="2764"/>
                </a:lnTo>
                <a:lnTo>
                  <a:pt x="4339" y="2818"/>
                </a:lnTo>
                <a:lnTo>
                  <a:pt x="4323" y="2870"/>
                </a:lnTo>
                <a:lnTo>
                  <a:pt x="4307" y="2921"/>
                </a:lnTo>
                <a:lnTo>
                  <a:pt x="4289" y="2972"/>
                </a:lnTo>
                <a:lnTo>
                  <a:pt x="4270" y="3023"/>
                </a:lnTo>
                <a:lnTo>
                  <a:pt x="4249" y="3073"/>
                </a:lnTo>
                <a:lnTo>
                  <a:pt x="4227" y="3122"/>
                </a:lnTo>
                <a:lnTo>
                  <a:pt x="4205" y="3171"/>
                </a:lnTo>
                <a:lnTo>
                  <a:pt x="4181" y="3219"/>
                </a:lnTo>
                <a:lnTo>
                  <a:pt x="4156" y="3267"/>
                </a:lnTo>
                <a:lnTo>
                  <a:pt x="4130" y="3313"/>
                </a:lnTo>
                <a:lnTo>
                  <a:pt x="4102" y="3359"/>
                </a:lnTo>
                <a:lnTo>
                  <a:pt x="4074" y="3404"/>
                </a:lnTo>
                <a:lnTo>
                  <a:pt x="4045" y="3449"/>
                </a:lnTo>
                <a:lnTo>
                  <a:pt x="4014" y="3492"/>
                </a:lnTo>
                <a:lnTo>
                  <a:pt x="3983" y="3535"/>
                </a:lnTo>
                <a:lnTo>
                  <a:pt x="3951" y="3578"/>
                </a:lnTo>
                <a:lnTo>
                  <a:pt x="3917" y="3619"/>
                </a:lnTo>
                <a:lnTo>
                  <a:pt x="3883" y="3660"/>
                </a:lnTo>
                <a:lnTo>
                  <a:pt x="3848" y="3699"/>
                </a:lnTo>
                <a:lnTo>
                  <a:pt x="3812" y="3738"/>
                </a:lnTo>
                <a:lnTo>
                  <a:pt x="3775" y="3776"/>
                </a:lnTo>
                <a:lnTo>
                  <a:pt x="3736" y="3813"/>
                </a:lnTo>
                <a:lnTo>
                  <a:pt x="3698" y="3849"/>
                </a:lnTo>
                <a:lnTo>
                  <a:pt x="3659" y="3884"/>
                </a:lnTo>
                <a:lnTo>
                  <a:pt x="3618" y="3919"/>
                </a:lnTo>
                <a:lnTo>
                  <a:pt x="3577" y="3952"/>
                </a:lnTo>
                <a:lnTo>
                  <a:pt x="3534" y="3984"/>
                </a:lnTo>
                <a:lnTo>
                  <a:pt x="3492" y="4016"/>
                </a:lnTo>
                <a:lnTo>
                  <a:pt x="3448" y="4046"/>
                </a:lnTo>
                <a:lnTo>
                  <a:pt x="3403" y="4076"/>
                </a:lnTo>
                <a:lnTo>
                  <a:pt x="3357" y="4103"/>
                </a:lnTo>
                <a:lnTo>
                  <a:pt x="3312" y="4131"/>
                </a:lnTo>
                <a:lnTo>
                  <a:pt x="3265" y="4157"/>
                </a:lnTo>
                <a:lnTo>
                  <a:pt x="3218" y="4182"/>
                </a:lnTo>
                <a:lnTo>
                  <a:pt x="3170" y="4206"/>
                </a:lnTo>
                <a:lnTo>
                  <a:pt x="3121" y="4229"/>
                </a:lnTo>
                <a:lnTo>
                  <a:pt x="3072" y="4250"/>
                </a:lnTo>
                <a:lnTo>
                  <a:pt x="3022" y="4270"/>
                </a:lnTo>
                <a:lnTo>
                  <a:pt x="2971" y="4290"/>
                </a:lnTo>
                <a:lnTo>
                  <a:pt x="2920" y="4308"/>
                </a:lnTo>
                <a:lnTo>
                  <a:pt x="2869" y="4325"/>
                </a:lnTo>
                <a:lnTo>
                  <a:pt x="2817" y="4340"/>
                </a:lnTo>
                <a:lnTo>
                  <a:pt x="2764" y="4355"/>
                </a:lnTo>
                <a:lnTo>
                  <a:pt x="2710" y="4367"/>
                </a:lnTo>
                <a:lnTo>
                  <a:pt x="2657" y="4379"/>
                </a:lnTo>
                <a:lnTo>
                  <a:pt x="2603" y="4390"/>
                </a:lnTo>
                <a:lnTo>
                  <a:pt x="2548" y="4398"/>
                </a:lnTo>
                <a:lnTo>
                  <a:pt x="2492" y="4406"/>
                </a:lnTo>
                <a:lnTo>
                  <a:pt x="2437" y="4412"/>
                </a:lnTo>
                <a:lnTo>
                  <a:pt x="2382" y="4417"/>
                </a:lnTo>
                <a:lnTo>
                  <a:pt x="2325" y="4421"/>
                </a:lnTo>
                <a:lnTo>
                  <a:pt x="2268" y="4423"/>
                </a:lnTo>
                <a:lnTo>
                  <a:pt x="2211" y="4424"/>
                </a:lnTo>
                <a:lnTo>
                  <a:pt x="2154" y="4423"/>
                </a:lnTo>
                <a:lnTo>
                  <a:pt x="2097" y="4421"/>
                </a:lnTo>
                <a:lnTo>
                  <a:pt x="2041" y="4417"/>
                </a:lnTo>
                <a:lnTo>
                  <a:pt x="1985" y="4412"/>
                </a:lnTo>
                <a:lnTo>
                  <a:pt x="1929" y="4406"/>
                </a:lnTo>
                <a:lnTo>
                  <a:pt x="1874" y="4398"/>
                </a:lnTo>
                <a:lnTo>
                  <a:pt x="1820" y="4390"/>
                </a:lnTo>
                <a:lnTo>
                  <a:pt x="1765" y="4379"/>
                </a:lnTo>
                <a:lnTo>
                  <a:pt x="1711" y="4367"/>
                </a:lnTo>
                <a:lnTo>
                  <a:pt x="1658" y="4355"/>
                </a:lnTo>
                <a:lnTo>
                  <a:pt x="1606" y="4340"/>
                </a:lnTo>
                <a:lnTo>
                  <a:pt x="1554" y="4325"/>
                </a:lnTo>
                <a:lnTo>
                  <a:pt x="1501" y="4308"/>
                </a:lnTo>
                <a:lnTo>
                  <a:pt x="1450" y="4290"/>
                </a:lnTo>
                <a:lnTo>
                  <a:pt x="1400" y="4270"/>
                </a:lnTo>
                <a:lnTo>
                  <a:pt x="1350" y="4250"/>
                </a:lnTo>
                <a:lnTo>
                  <a:pt x="1301" y="4229"/>
                </a:lnTo>
                <a:lnTo>
                  <a:pt x="1252" y="4206"/>
                </a:lnTo>
                <a:lnTo>
                  <a:pt x="1204" y="4182"/>
                </a:lnTo>
                <a:lnTo>
                  <a:pt x="1157" y="4157"/>
                </a:lnTo>
                <a:lnTo>
                  <a:pt x="1110" y="4131"/>
                </a:lnTo>
                <a:lnTo>
                  <a:pt x="1064" y="4103"/>
                </a:lnTo>
                <a:lnTo>
                  <a:pt x="1019" y="4076"/>
                </a:lnTo>
                <a:lnTo>
                  <a:pt x="975" y="4046"/>
                </a:lnTo>
                <a:lnTo>
                  <a:pt x="931" y="4016"/>
                </a:lnTo>
                <a:lnTo>
                  <a:pt x="887" y="3984"/>
                </a:lnTo>
                <a:lnTo>
                  <a:pt x="846" y="3952"/>
                </a:lnTo>
                <a:lnTo>
                  <a:pt x="804" y="3919"/>
                </a:lnTo>
                <a:lnTo>
                  <a:pt x="764" y="3884"/>
                </a:lnTo>
                <a:lnTo>
                  <a:pt x="725" y="3849"/>
                </a:lnTo>
                <a:lnTo>
                  <a:pt x="685" y="3813"/>
                </a:lnTo>
                <a:lnTo>
                  <a:pt x="647" y="3776"/>
                </a:lnTo>
                <a:lnTo>
                  <a:pt x="611" y="3738"/>
                </a:lnTo>
                <a:lnTo>
                  <a:pt x="574" y="3699"/>
                </a:lnTo>
                <a:lnTo>
                  <a:pt x="538" y="3660"/>
                </a:lnTo>
                <a:lnTo>
                  <a:pt x="504" y="3619"/>
                </a:lnTo>
                <a:lnTo>
                  <a:pt x="471" y="3578"/>
                </a:lnTo>
                <a:lnTo>
                  <a:pt x="439" y="3535"/>
                </a:lnTo>
                <a:lnTo>
                  <a:pt x="407" y="3492"/>
                </a:lnTo>
                <a:lnTo>
                  <a:pt x="378" y="3449"/>
                </a:lnTo>
                <a:lnTo>
                  <a:pt x="348" y="3404"/>
                </a:lnTo>
                <a:lnTo>
                  <a:pt x="320" y="3359"/>
                </a:lnTo>
                <a:lnTo>
                  <a:pt x="292" y="3313"/>
                </a:lnTo>
                <a:lnTo>
                  <a:pt x="267" y="3267"/>
                </a:lnTo>
                <a:lnTo>
                  <a:pt x="241" y="3219"/>
                </a:lnTo>
                <a:lnTo>
                  <a:pt x="218" y="3171"/>
                </a:lnTo>
                <a:lnTo>
                  <a:pt x="195" y="3122"/>
                </a:lnTo>
                <a:lnTo>
                  <a:pt x="173" y="3073"/>
                </a:lnTo>
                <a:lnTo>
                  <a:pt x="153" y="3023"/>
                </a:lnTo>
                <a:lnTo>
                  <a:pt x="134" y="2972"/>
                </a:lnTo>
                <a:lnTo>
                  <a:pt x="116" y="2921"/>
                </a:lnTo>
                <a:lnTo>
                  <a:pt x="99" y="2870"/>
                </a:lnTo>
                <a:lnTo>
                  <a:pt x="84" y="2818"/>
                </a:lnTo>
                <a:lnTo>
                  <a:pt x="69" y="2764"/>
                </a:lnTo>
                <a:lnTo>
                  <a:pt x="56" y="2711"/>
                </a:lnTo>
                <a:lnTo>
                  <a:pt x="44" y="2658"/>
                </a:lnTo>
                <a:lnTo>
                  <a:pt x="34" y="2604"/>
                </a:lnTo>
                <a:lnTo>
                  <a:pt x="25" y="2548"/>
                </a:lnTo>
                <a:lnTo>
                  <a:pt x="17" y="2494"/>
                </a:lnTo>
                <a:lnTo>
                  <a:pt x="10" y="2438"/>
                </a:lnTo>
                <a:lnTo>
                  <a:pt x="6" y="2382"/>
                </a:lnTo>
                <a:lnTo>
                  <a:pt x="2" y="2326"/>
                </a:lnTo>
                <a:lnTo>
                  <a:pt x="0" y="2270"/>
                </a:lnTo>
                <a:lnTo>
                  <a:pt x="0" y="2212"/>
                </a:lnTo>
                <a:lnTo>
                  <a:pt x="0" y="2155"/>
                </a:lnTo>
                <a:lnTo>
                  <a:pt x="2" y="2098"/>
                </a:lnTo>
                <a:lnTo>
                  <a:pt x="6" y="2042"/>
                </a:lnTo>
                <a:lnTo>
                  <a:pt x="10" y="1985"/>
                </a:lnTo>
                <a:lnTo>
                  <a:pt x="17" y="1930"/>
                </a:lnTo>
                <a:lnTo>
                  <a:pt x="25" y="1875"/>
                </a:lnTo>
                <a:lnTo>
                  <a:pt x="34" y="1820"/>
                </a:lnTo>
                <a:lnTo>
                  <a:pt x="44" y="1766"/>
                </a:lnTo>
                <a:lnTo>
                  <a:pt x="56" y="1713"/>
                </a:lnTo>
                <a:lnTo>
                  <a:pt x="69" y="1660"/>
                </a:lnTo>
                <a:lnTo>
                  <a:pt x="84" y="1606"/>
                </a:lnTo>
                <a:lnTo>
                  <a:pt x="99" y="1554"/>
                </a:lnTo>
                <a:lnTo>
                  <a:pt x="116" y="1502"/>
                </a:lnTo>
                <a:lnTo>
                  <a:pt x="134" y="1451"/>
                </a:lnTo>
                <a:lnTo>
                  <a:pt x="153" y="1401"/>
                </a:lnTo>
                <a:lnTo>
                  <a:pt x="173" y="1351"/>
                </a:lnTo>
                <a:lnTo>
                  <a:pt x="195" y="1302"/>
                </a:lnTo>
                <a:lnTo>
                  <a:pt x="218" y="1253"/>
                </a:lnTo>
                <a:lnTo>
                  <a:pt x="241" y="1205"/>
                </a:lnTo>
                <a:lnTo>
                  <a:pt x="267" y="1157"/>
                </a:lnTo>
                <a:lnTo>
                  <a:pt x="292" y="1111"/>
                </a:lnTo>
                <a:lnTo>
                  <a:pt x="320" y="1065"/>
                </a:lnTo>
                <a:lnTo>
                  <a:pt x="348" y="1020"/>
                </a:lnTo>
                <a:lnTo>
                  <a:pt x="378" y="975"/>
                </a:lnTo>
                <a:lnTo>
                  <a:pt x="407" y="932"/>
                </a:lnTo>
                <a:lnTo>
                  <a:pt x="439" y="889"/>
                </a:lnTo>
                <a:lnTo>
                  <a:pt x="471" y="846"/>
                </a:lnTo>
                <a:lnTo>
                  <a:pt x="504" y="805"/>
                </a:lnTo>
                <a:lnTo>
                  <a:pt x="538" y="765"/>
                </a:lnTo>
                <a:lnTo>
                  <a:pt x="574" y="725"/>
                </a:lnTo>
                <a:lnTo>
                  <a:pt x="611" y="686"/>
                </a:lnTo>
                <a:lnTo>
                  <a:pt x="647" y="649"/>
                </a:lnTo>
                <a:lnTo>
                  <a:pt x="685" y="611"/>
                </a:lnTo>
                <a:lnTo>
                  <a:pt x="725" y="575"/>
                </a:lnTo>
                <a:lnTo>
                  <a:pt x="764" y="540"/>
                </a:lnTo>
                <a:lnTo>
                  <a:pt x="804" y="505"/>
                </a:lnTo>
                <a:lnTo>
                  <a:pt x="846" y="472"/>
                </a:lnTo>
                <a:lnTo>
                  <a:pt x="887" y="440"/>
                </a:lnTo>
                <a:lnTo>
                  <a:pt x="931" y="408"/>
                </a:lnTo>
                <a:lnTo>
                  <a:pt x="975" y="378"/>
                </a:lnTo>
                <a:lnTo>
                  <a:pt x="1019" y="348"/>
                </a:lnTo>
                <a:lnTo>
                  <a:pt x="1064" y="321"/>
                </a:lnTo>
                <a:lnTo>
                  <a:pt x="1110" y="293"/>
                </a:lnTo>
                <a:lnTo>
                  <a:pt x="1157" y="267"/>
                </a:lnTo>
                <a:lnTo>
                  <a:pt x="1204" y="242"/>
                </a:lnTo>
                <a:lnTo>
                  <a:pt x="1252" y="219"/>
                </a:lnTo>
                <a:lnTo>
                  <a:pt x="1301" y="195"/>
                </a:lnTo>
                <a:lnTo>
                  <a:pt x="1350" y="174"/>
                </a:lnTo>
                <a:lnTo>
                  <a:pt x="1400" y="154"/>
                </a:lnTo>
                <a:lnTo>
                  <a:pt x="1450" y="134"/>
                </a:lnTo>
                <a:lnTo>
                  <a:pt x="1501" y="116"/>
                </a:lnTo>
                <a:lnTo>
                  <a:pt x="1554" y="99"/>
                </a:lnTo>
                <a:lnTo>
                  <a:pt x="1606" y="84"/>
                </a:lnTo>
                <a:lnTo>
                  <a:pt x="1658" y="70"/>
                </a:lnTo>
                <a:lnTo>
                  <a:pt x="1711" y="57"/>
                </a:lnTo>
                <a:lnTo>
                  <a:pt x="1765" y="45"/>
                </a:lnTo>
                <a:lnTo>
                  <a:pt x="1820" y="34"/>
                </a:lnTo>
                <a:lnTo>
                  <a:pt x="1874" y="26"/>
                </a:lnTo>
                <a:lnTo>
                  <a:pt x="1929" y="18"/>
                </a:lnTo>
                <a:lnTo>
                  <a:pt x="1985" y="12"/>
                </a:lnTo>
                <a:lnTo>
                  <a:pt x="2041" y="7"/>
                </a:lnTo>
                <a:lnTo>
                  <a:pt x="2097" y="4"/>
                </a:lnTo>
                <a:lnTo>
                  <a:pt x="2154" y="1"/>
                </a:lnTo>
                <a:lnTo>
                  <a:pt x="2211" y="0"/>
                </a:lnTo>
                <a:close/>
                <a:moveTo>
                  <a:pt x="1730" y="2519"/>
                </a:moveTo>
                <a:lnTo>
                  <a:pt x="1730" y="2519"/>
                </a:lnTo>
                <a:lnTo>
                  <a:pt x="1753" y="2453"/>
                </a:lnTo>
                <a:lnTo>
                  <a:pt x="1776" y="2389"/>
                </a:lnTo>
                <a:lnTo>
                  <a:pt x="1802" y="2327"/>
                </a:lnTo>
                <a:lnTo>
                  <a:pt x="1814" y="2297"/>
                </a:lnTo>
                <a:lnTo>
                  <a:pt x="1828" y="2267"/>
                </a:lnTo>
                <a:lnTo>
                  <a:pt x="1843" y="2238"/>
                </a:lnTo>
                <a:lnTo>
                  <a:pt x="1858" y="2210"/>
                </a:lnTo>
                <a:lnTo>
                  <a:pt x="1874" y="2181"/>
                </a:lnTo>
                <a:lnTo>
                  <a:pt x="1890" y="2153"/>
                </a:lnTo>
                <a:lnTo>
                  <a:pt x="1907" y="2126"/>
                </a:lnTo>
                <a:lnTo>
                  <a:pt x="1924" y="2099"/>
                </a:lnTo>
                <a:lnTo>
                  <a:pt x="1942" y="2073"/>
                </a:lnTo>
                <a:lnTo>
                  <a:pt x="1961" y="2047"/>
                </a:lnTo>
                <a:lnTo>
                  <a:pt x="1981" y="2022"/>
                </a:lnTo>
                <a:lnTo>
                  <a:pt x="2002" y="1996"/>
                </a:lnTo>
                <a:lnTo>
                  <a:pt x="2023" y="1971"/>
                </a:lnTo>
                <a:lnTo>
                  <a:pt x="2045" y="1947"/>
                </a:lnTo>
                <a:lnTo>
                  <a:pt x="2069" y="1923"/>
                </a:lnTo>
                <a:lnTo>
                  <a:pt x="2093" y="1899"/>
                </a:lnTo>
                <a:lnTo>
                  <a:pt x="2118" y="1875"/>
                </a:lnTo>
                <a:lnTo>
                  <a:pt x="2144" y="1852"/>
                </a:lnTo>
                <a:lnTo>
                  <a:pt x="2171" y="1829"/>
                </a:lnTo>
                <a:lnTo>
                  <a:pt x="2198" y="1807"/>
                </a:lnTo>
                <a:lnTo>
                  <a:pt x="2228" y="1784"/>
                </a:lnTo>
                <a:lnTo>
                  <a:pt x="2258" y="1762"/>
                </a:lnTo>
                <a:lnTo>
                  <a:pt x="2290" y="1739"/>
                </a:lnTo>
                <a:lnTo>
                  <a:pt x="2322" y="1718"/>
                </a:lnTo>
                <a:lnTo>
                  <a:pt x="2356" y="1696"/>
                </a:lnTo>
                <a:lnTo>
                  <a:pt x="2391" y="1675"/>
                </a:lnTo>
                <a:lnTo>
                  <a:pt x="2372" y="1669"/>
                </a:lnTo>
                <a:lnTo>
                  <a:pt x="2353" y="1665"/>
                </a:lnTo>
                <a:lnTo>
                  <a:pt x="2334" y="1662"/>
                </a:lnTo>
                <a:lnTo>
                  <a:pt x="2314" y="1660"/>
                </a:lnTo>
                <a:lnTo>
                  <a:pt x="2295" y="1658"/>
                </a:lnTo>
                <a:lnTo>
                  <a:pt x="2276" y="1656"/>
                </a:lnTo>
                <a:lnTo>
                  <a:pt x="2256" y="1655"/>
                </a:lnTo>
                <a:lnTo>
                  <a:pt x="2237" y="1656"/>
                </a:lnTo>
                <a:lnTo>
                  <a:pt x="2218" y="1658"/>
                </a:lnTo>
                <a:lnTo>
                  <a:pt x="2198" y="1659"/>
                </a:lnTo>
                <a:lnTo>
                  <a:pt x="2180" y="1662"/>
                </a:lnTo>
                <a:lnTo>
                  <a:pt x="2161" y="1665"/>
                </a:lnTo>
                <a:lnTo>
                  <a:pt x="2142" y="1669"/>
                </a:lnTo>
                <a:lnTo>
                  <a:pt x="2124" y="1673"/>
                </a:lnTo>
                <a:lnTo>
                  <a:pt x="2105" y="1679"/>
                </a:lnTo>
                <a:lnTo>
                  <a:pt x="2087" y="1684"/>
                </a:lnTo>
                <a:lnTo>
                  <a:pt x="2069" y="1692"/>
                </a:lnTo>
                <a:lnTo>
                  <a:pt x="2051" y="1698"/>
                </a:lnTo>
                <a:lnTo>
                  <a:pt x="2032" y="1706"/>
                </a:lnTo>
                <a:lnTo>
                  <a:pt x="2015" y="1715"/>
                </a:lnTo>
                <a:lnTo>
                  <a:pt x="1997" y="1723"/>
                </a:lnTo>
                <a:lnTo>
                  <a:pt x="1980" y="1733"/>
                </a:lnTo>
                <a:lnTo>
                  <a:pt x="1947" y="1754"/>
                </a:lnTo>
                <a:lnTo>
                  <a:pt x="1915" y="1778"/>
                </a:lnTo>
                <a:lnTo>
                  <a:pt x="1885" y="1802"/>
                </a:lnTo>
                <a:lnTo>
                  <a:pt x="1856" y="1830"/>
                </a:lnTo>
                <a:lnTo>
                  <a:pt x="1842" y="1845"/>
                </a:lnTo>
                <a:lnTo>
                  <a:pt x="1828" y="1860"/>
                </a:lnTo>
                <a:lnTo>
                  <a:pt x="1815" y="1875"/>
                </a:lnTo>
                <a:lnTo>
                  <a:pt x="1803" y="1891"/>
                </a:lnTo>
                <a:lnTo>
                  <a:pt x="1791" y="1907"/>
                </a:lnTo>
                <a:lnTo>
                  <a:pt x="1779" y="1924"/>
                </a:lnTo>
                <a:lnTo>
                  <a:pt x="1769" y="1941"/>
                </a:lnTo>
                <a:lnTo>
                  <a:pt x="1758" y="1958"/>
                </a:lnTo>
                <a:lnTo>
                  <a:pt x="1748" y="1976"/>
                </a:lnTo>
                <a:lnTo>
                  <a:pt x="1739" y="1994"/>
                </a:lnTo>
                <a:lnTo>
                  <a:pt x="1730" y="2013"/>
                </a:lnTo>
                <a:lnTo>
                  <a:pt x="1722" y="2032"/>
                </a:lnTo>
                <a:lnTo>
                  <a:pt x="1714" y="2051"/>
                </a:lnTo>
                <a:lnTo>
                  <a:pt x="1708" y="2070"/>
                </a:lnTo>
                <a:lnTo>
                  <a:pt x="1701" y="2091"/>
                </a:lnTo>
                <a:lnTo>
                  <a:pt x="1695" y="2111"/>
                </a:lnTo>
                <a:lnTo>
                  <a:pt x="1691" y="2132"/>
                </a:lnTo>
                <a:lnTo>
                  <a:pt x="1687" y="2152"/>
                </a:lnTo>
                <a:lnTo>
                  <a:pt x="1683" y="2174"/>
                </a:lnTo>
                <a:lnTo>
                  <a:pt x="1680" y="2195"/>
                </a:lnTo>
                <a:lnTo>
                  <a:pt x="1678" y="2217"/>
                </a:lnTo>
                <a:lnTo>
                  <a:pt x="1677" y="2240"/>
                </a:lnTo>
                <a:lnTo>
                  <a:pt x="1677" y="2261"/>
                </a:lnTo>
                <a:lnTo>
                  <a:pt x="1677" y="2284"/>
                </a:lnTo>
                <a:lnTo>
                  <a:pt x="1679" y="2307"/>
                </a:lnTo>
                <a:lnTo>
                  <a:pt x="1680" y="2329"/>
                </a:lnTo>
                <a:lnTo>
                  <a:pt x="1683" y="2353"/>
                </a:lnTo>
                <a:lnTo>
                  <a:pt x="1688" y="2376"/>
                </a:lnTo>
                <a:lnTo>
                  <a:pt x="1692" y="2399"/>
                </a:lnTo>
                <a:lnTo>
                  <a:pt x="1698" y="2423"/>
                </a:lnTo>
                <a:lnTo>
                  <a:pt x="1705" y="2446"/>
                </a:lnTo>
                <a:lnTo>
                  <a:pt x="1712" y="2471"/>
                </a:lnTo>
                <a:lnTo>
                  <a:pt x="1721" y="2494"/>
                </a:lnTo>
                <a:lnTo>
                  <a:pt x="1730" y="2519"/>
                </a:lnTo>
                <a:close/>
                <a:moveTo>
                  <a:pt x="2609" y="4676"/>
                </a:moveTo>
                <a:lnTo>
                  <a:pt x="2609" y="5036"/>
                </a:lnTo>
                <a:lnTo>
                  <a:pt x="3991" y="5281"/>
                </a:lnTo>
                <a:lnTo>
                  <a:pt x="3991" y="6016"/>
                </a:lnTo>
                <a:lnTo>
                  <a:pt x="501" y="6016"/>
                </a:lnTo>
                <a:lnTo>
                  <a:pt x="501" y="5281"/>
                </a:lnTo>
                <a:lnTo>
                  <a:pt x="1813" y="5036"/>
                </a:lnTo>
                <a:lnTo>
                  <a:pt x="1813" y="4676"/>
                </a:lnTo>
                <a:lnTo>
                  <a:pt x="1861" y="4686"/>
                </a:lnTo>
                <a:lnTo>
                  <a:pt x="1910" y="4695"/>
                </a:lnTo>
                <a:lnTo>
                  <a:pt x="1959" y="4703"/>
                </a:lnTo>
                <a:lnTo>
                  <a:pt x="2009" y="4709"/>
                </a:lnTo>
                <a:lnTo>
                  <a:pt x="2059" y="4713"/>
                </a:lnTo>
                <a:lnTo>
                  <a:pt x="2109" y="4717"/>
                </a:lnTo>
                <a:lnTo>
                  <a:pt x="2160" y="4720"/>
                </a:lnTo>
                <a:lnTo>
                  <a:pt x="2211" y="4720"/>
                </a:lnTo>
                <a:lnTo>
                  <a:pt x="2262" y="4720"/>
                </a:lnTo>
                <a:lnTo>
                  <a:pt x="2312" y="4717"/>
                </a:lnTo>
                <a:lnTo>
                  <a:pt x="2363" y="4713"/>
                </a:lnTo>
                <a:lnTo>
                  <a:pt x="2413" y="4709"/>
                </a:lnTo>
                <a:lnTo>
                  <a:pt x="2462" y="4703"/>
                </a:lnTo>
                <a:lnTo>
                  <a:pt x="2511" y="4695"/>
                </a:lnTo>
                <a:lnTo>
                  <a:pt x="2560" y="4686"/>
                </a:lnTo>
                <a:lnTo>
                  <a:pt x="2609" y="4676"/>
                </a:lnTo>
                <a:close/>
                <a:moveTo>
                  <a:pt x="2211" y="1201"/>
                </a:moveTo>
                <a:lnTo>
                  <a:pt x="2211" y="1201"/>
                </a:lnTo>
                <a:lnTo>
                  <a:pt x="2185" y="1201"/>
                </a:lnTo>
                <a:lnTo>
                  <a:pt x="2159" y="1202"/>
                </a:lnTo>
                <a:lnTo>
                  <a:pt x="2134" y="1204"/>
                </a:lnTo>
                <a:lnTo>
                  <a:pt x="2108" y="1206"/>
                </a:lnTo>
                <a:lnTo>
                  <a:pt x="2082" y="1209"/>
                </a:lnTo>
                <a:lnTo>
                  <a:pt x="2057" y="1213"/>
                </a:lnTo>
                <a:lnTo>
                  <a:pt x="2007" y="1221"/>
                </a:lnTo>
                <a:lnTo>
                  <a:pt x="1958" y="1233"/>
                </a:lnTo>
                <a:lnTo>
                  <a:pt x="1910" y="1247"/>
                </a:lnTo>
                <a:lnTo>
                  <a:pt x="1863" y="1263"/>
                </a:lnTo>
                <a:lnTo>
                  <a:pt x="1817" y="1281"/>
                </a:lnTo>
                <a:lnTo>
                  <a:pt x="1773" y="1301"/>
                </a:lnTo>
                <a:lnTo>
                  <a:pt x="1729" y="1323"/>
                </a:lnTo>
                <a:lnTo>
                  <a:pt x="1687" y="1347"/>
                </a:lnTo>
                <a:lnTo>
                  <a:pt x="1646" y="1373"/>
                </a:lnTo>
                <a:lnTo>
                  <a:pt x="1606" y="1402"/>
                </a:lnTo>
                <a:lnTo>
                  <a:pt x="1567" y="1432"/>
                </a:lnTo>
                <a:lnTo>
                  <a:pt x="1531" y="1464"/>
                </a:lnTo>
                <a:lnTo>
                  <a:pt x="1496" y="1497"/>
                </a:lnTo>
                <a:lnTo>
                  <a:pt x="1463" y="1532"/>
                </a:lnTo>
                <a:lnTo>
                  <a:pt x="1431" y="1569"/>
                </a:lnTo>
                <a:lnTo>
                  <a:pt x="1400" y="1607"/>
                </a:lnTo>
                <a:lnTo>
                  <a:pt x="1373" y="1647"/>
                </a:lnTo>
                <a:lnTo>
                  <a:pt x="1346" y="1687"/>
                </a:lnTo>
                <a:lnTo>
                  <a:pt x="1322" y="1730"/>
                </a:lnTo>
                <a:lnTo>
                  <a:pt x="1299" y="1774"/>
                </a:lnTo>
                <a:lnTo>
                  <a:pt x="1279" y="1818"/>
                </a:lnTo>
                <a:lnTo>
                  <a:pt x="1261" y="1864"/>
                </a:lnTo>
                <a:lnTo>
                  <a:pt x="1245" y="1911"/>
                </a:lnTo>
                <a:lnTo>
                  <a:pt x="1232" y="1960"/>
                </a:lnTo>
                <a:lnTo>
                  <a:pt x="1220" y="2009"/>
                </a:lnTo>
                <a:lnTo>
                  <a:pt x="1212" y="2058"/>
                </a:lnTo>
                <a:lnTo>
                  <a:pt x="1208" y="2083"/>
                </a:lnTo>
                <a:lnTo>
                  <a:pt x="1206" y="2109"/>
                </a:lnTo>
                <a:lnTo>
                  <a:pt x="1202" y="2134"/>
                </a:lnTo>
                <a:lnTo>
                  <a:pt x="1201" y="2160"/>
                </a:lnTo>
                <a:lnTo>
                  <a:pt x="1200" y="2185"/>
                </a:lnTo>
                <a:lnTo>
                  <a:pt x="1200" y="2212"/>
                </a:lnTo>
                <a:lnTo>
                  <a:pt x="1200" y="2238"/>
                </a:lnTo>
                <a:lnTo>
                  <a:pt x="1201" y="2264"/>
                </a:lnTo>
                <a:lnTo>
                  <a:pt x="1202" y="2290"/>
                </a:lnTo>
                <a:lnTo>
                  <a:pt x="1206" y="2315"/>
                </a:lnTo>
                <a:lnTo>
                  <a:pt x="1208" y="2341"/>
                </a:lnTo>
                <a:lnTo>
                  <a:pt x="1212" y="2366"/>
                </a:lnTo>
                <a:lnTo>
                  <a:pt x="1220" y="2415"/>
                </a:lnTo>
                <a:lnTo>
                  <a:pt x="1232" y="2464"/>
                </a:lnTo>
                <a:lnTo>
                  <a:pt x="1245" y="2512"/>
                </a:lnTo>
                <a:lnTo>
                  <a:pt x="1261" y="2560"/>
                </a:lnTo>
                <a:lnTo>
                  <a:pt x="1279" y="2606"/>
                </a:lnTo>
                <a:lnTo>
                  <a:pt x="1299" y="2651"/>
                </a:lnTo>
                <a:lnTo>
                  <a:pt x="1322" y="2694"/>
                </a:lnTo>
                <a:lnTo>
                  <a:pt x="1346" y="2737"/>
                </a:lnTo>
                <a:lnTo>
                  <a:pt x="1373" y="2777"/>
                </a:lnTo>
                <a:lnTo>
                  <a:pt x="1400" y="2817"/>
                </a:lnTo>
                <a:lnTo>
                  <a:pt x="1431" y="2855"/>
                </a:lnTo>
                <a:lnTo>
                  <a:pt x="1463" y="2892"/>
                </a:lnTo>
                <a:lnTo>
                  <a:pt x="1496" y="2927"/>
                </a:lnTo>
                <a:lnTo>
                  <a:pt x="1531" y="2960"/>
                </a:lnTo>
                <a:lnTo>
                  <a:pt x="1567" y="2992"/>
                </a:lnTo>
                <a:lnTo>
                  <a:pt x="1606" y="3022"/>
                </a:lnTo>
                <a:lnTo>
                  <a:pt x="1646" y="3051"/>
                </a:lnTo>
                <a:lnTo>
                  <a:pt x="1687" y="3077"/>
                </a:lnTo>
                <a:lnTo>
                  <a:pt x="1729" y="3101"/>
                </a:lnTo>
                <a:lnTo>
                  <a:pt x="1773" y="3123"/>
                </a:lnTo>
                <a:lnTo>
                  <a:pt x="1817" y="3143"/>
                </a:lnTo>
                <a:lnTo>
                  <a:pt x="1863" y="3161"/>
                </a:lnTo>
                <a:lnTo>
                  <a:pt x="1910" y="3177"/>
                </a:lnTo>
                <a:lnTo>
                  <a:pt x="1958" y="3191"/>
                </a:lnTo>
                <a:lnTo>
                  <a:pt x="2007" y="3203"/>
                </a:lnTo>
                <a:lnTo>
                  <a:pt x="2057" y="3211"/>
                </a:lnTo>
                <a:lnTo>
                  <a:pt x="2082" y="3215"/>
                </a:lnTo>
                <a:lnTo>
                  <a:pt x="2108" y="3218"/>
                </a:lnTo>
                <a:lnTo>
                  <a:pt x="2134" y="3220"/>
                </a:lnTo>
                <a:lnTo>
                  <a:pt x="2159" y="3222"/>
                </a:lnTo>
                <a:lnTo>
                  <a:pt x="2185" y="3223"/>
                </a:lnTo>
                <a:lnTo>
                  <a:pt x="2211" y="3223"/>
                </a:lnTo>
                <a:lnTo>
                  <a:pt x="2237" y="3223"/>
                </a:lnTo>
                <a:lnTo>
                  <a:pt x="2263" y="3222"/>
                </a:lnTo>
                <a:lnTo>
                  <a:pt x="2289" y="3220"/>
                </a:lnTo>
                <a:lnTo>
                  <a:pt x="2314" y="3218"/>
                </a:lnTo>
                <a:lnTo>
                  <a:pt x="2340" y="3215"/>
                </a:lnTo>
                <a:lnTo>
                  <a:pt x="2365" y="3211"/>
                </a:lnTo>
                <a:lnTo>
                  <a:pt x="2415" y="3203"/>
                </a:lnTo>
                <a:lnTo>
                  <a:pt x="2463" y="3191"/>
                </a:lnTo>
                <a:lnTo>
                  <a:pt x="2511" y="3177"/>
                </a:lnTo>
                <a:lnTo>
                  <a:pt x="2558" y="3161"/>
                </a:lnTo>
                <a:lnTo>
                  <a:pt x="2605" y="3143"/>
                </a:lnTo>
                <a:lnTo>
                  <a:pt x="2650" y="3123"/>
                </a:lnTo>
                <a:lnTo>
                  <a:pt x="2693" y="3101"/>
                </a:lnTo>
                <a:lnTo>
                  <a:pt x="2735" y="3077"/>
                </a:lnTo>
                <a:lnTo>
                  <a:pt x="2776" y="3051"/>
                </a:lnTo>
                <a:lnTo>
                  <a:pt x="2816" y="3022"/>
                </a:lnTo>
                <a:lnTo>
                  <a:pt x="2854" y="2992"/>
                </a:lnTo>
                <a:lnTo>
                  <a:pt x="2891" y="2960"/>
                </a:lnTo>
                <a:lnTo>
                  <a:pt x="2926" y="2927"/>
                </a:lnTo>
                <a:lnTo>
                  <a:pt x="2959" y="2892"/>
                </a:lnTo>
                <a:lnTo>
                  <a:pt x="2991" y="2855"/>
                </a:lnTo>
                <a:lnTo>
                  <a:pt x="3021" y="2817"/>
                </a:lnTo>
                <a:lnTo>
                  <a:pt x="3050" y="2777"/>
                </a:lnTo>
                <a:lnTo>
                  <a:pt x="3075" y="2737"/>
                </a:lnTo>
                <a:lnTo>
                  <a:pt x="3100" y="2694"/>
                </a:lnTo>
                <a:lnTo>
                  <a:pt x="3122" y="2651"/>
                </a:lnTo>
                <a:lnTo>
                  <a:pt x="3142" y="2606"/>
                </a:lnTo>
                <a:lnTo>
                  <a:pt x="3161" y="2560"/>
                </a:lnTo>
                <a:lnTo>
                  <a:pt x="3177" y="2512"/>
                </a:lnTo>
                <a:lnTo>
                  <a:pt x="3190" y="2464"/>
                </a:lnTo>
                <a:lnTo>
                  <a:pt x="3202" y="2415"/>
                </a:lnTo>
                <a:lnTo>
                  <a:pt x="3211" y="2366"/>
                </a:lnTo>
                <a:lnTo>
                  <a:pt x="3214" y="2341"/>
                </a:lnTo>
                <a:lnTo>
                  <a:pt x="3217" y="2315"/>
                </a:lnTo>
                <a:lnTo>
                  <a:pt x="3219" y="2290"/>
                </a:lnTo>
                <a:lnTo>
                  <a:pt x="3221" y="2264"/>
                </a:lnTo>
                <a:lnTo>
                  <a:pt x="3221" y="2238"/>
                </a:lnTo>
                <a:lnTo>
                  <a:pt x="3222" y="2212"/>
                </a:lnTo>
                <a:lnTo>
                  <a:pt x="3221" y="2185"/>
                </a:lnTo>
                <a:lnTo>
                  <a:pt x="3221" y="2160"/>
                </a:lnTo>
                <a:lnTo>
                  <a:pt x="3219" y="2134"/>
                </a:lnTo>
                <a:lnTo>
                  <a:pt x="3217" y="2109"/>
                </a:lnTo>
                <a:lnTo>
                  <a:pt x="3214" y="2083"/>
                </a:lnTo>
                <a:lnTo>
                  <a:pt x="3211" y="2058"/>
                </a:lnTo>
                <a:lnTo>
                  <a:pt x="3202" y="2009"/>
                </a:lnTo>
                <a:lnTo>
                  <a:pt x="3190" y="1960"/>
                </a:lnTo>
                <a:lnTo>
                  <a:pt x="3177" y="1911"/>
                </a:lnTo>
                <a:lnTo>
                  <a:pt x="3161" y="1864"/>
                </a:lnTo>
                <a:lnTo>
                  <a:pt x="3142" y="1818"/>
                </a:lnTo>
                <a:lnTo>
                  <a:pt x="3122" y="1774"/>
                </a:lnTo>
                <a:lnTo>
                  <a:pt x="3100" y="1730"/>
                </a:lnTo>
                <a:lnTo>
                  <a:pt x="3075" y="1687"/>
                </a:lnTo>
                <a:lnTo>
                  <a:pt x="3050" y="1647"/>
                </a:lnTo>
                <a:lnTo>
                  <a:pt x="3021" y="1607"/>
                </a:lnTo>
                <a:lnTo>
                  <a:pt x="2991" y="1569"/>
                </a:lnTo>
                <a:lnTo>
                  <a:pt x="2959" y="1532"/>
                </a:lnTo>
                <a:lnTo>
                  <a:pt x="2926" y="1497"/>
                </a:lnTo>
                <a:lnTo>
                  <a:pt x="2891" y="1464"/>
                </a:lnTo>
                <a:lnTo>
                  <a:pt x="2854" y="1432"/>
                </a:lnTo>
                <a:lnTo>
                  <a:pt x="2816" y="1402"/>
                </a:lnTo>
                <a:lnTo>
                  <a:pt x="2776" y="1373"/>
                </a:lnTo>
                <a:lnTo>
                  <a:pt x="2735" y="1347"/>
                </a:lnTo>
                <a:lnTo>
                  <a:pt x="2693" y="1323"/>
                </a:lnTo>
                <a:lnTo>
                  <a:pt x="2650" y="1301"/>
                </a:lnTo>
                <a:lnTo>
                  <a:pt x="2605" y="1281"/>
                </a:lnTo>
                <a:lnTo>
                  <a:pt x="2558" y="1263"/>
                </a:lnTo>
                <a:lnTo>
                  <a:pt x="2511" y="1247"/>
                </a:lnTo>
                <a:lnTo>
                  <a:pt x="2463" y="1233"/>
                </a:lnTo>
                <a:lnTo>
                  <a:pt x="2415" y="1221"/>
                </a:lnTo>
                <a:lnTo>
                  <a:pt x="2365" y="1213"/>
                </a:lnTo>
                <a:lnTo>
                  <a:pt x="2340" y="1209"/>
                </a:lnTo>
                <a:lnTo>
                  <a:pt x="2314" y="1206"/>
                </a:lnTo>
                <a:lnTo>
                  <a:pt x="2289" y="1204"/>
                </a:lnTo>
                <a:lnTo>
                  <a:pt x="2263" y="1202"/>
                </a:lnTo>
                <a:lnTo>
                  <a:pt x="2237" y="1201"/>
                </a:lnTo>
                <a:lnTo>
                  <a:pt x="2211" y="1201"/>
                </a:lnTo>
                <a:close/>
                <a:moveTo>
                  <a:pt x="2706" y="1717"/>
                </a:moveTo>
                <a:lnTo>
                  <a:pt x="2706" y="1717"/>
                </a:lnTo>
                <a:lnTo>
                  <a:pt x="2682" y="1694"/>
                </a:lnTo>
                <a:lnTo>
                  <a:pt x="2656" y="1672"/>
                </a:lnTo>
                <a:lnTo>
                  <a:pt x="2630" y="1651"/>
                </a:lnTo>
                <a:lnTo>
                  <a:pt x="2602" y="1632"/>
                </a:lnTo>
                <a:lnTo>
                  <a:pt x="2574" y="1614"/>
                </a:lnTo>
                <a:lnTo>
                  <a:pt x="2544" y="1597"/>
                </a:lnTo>
                <a:lnTo>
                  <a:pt x="2515" y="1581"/>
                </a:lnTo>
                <a:lnTo>
                  <a:pt x="2484" y="1567"/>
                </a:lnTo>
                <a:lnTo>
                  <a:pt x="2452" y="1554"/>
                </a:lnTo>
                <a:lnTo>
                  <a:pt x="2419" y="1544"/>
                </a:lnTo>
                <a:lnTo>
                  <a:pt x="2386" y="1534"/>
                </a:lnTo>
                <a:lnTo>
                  <a:pt x="2352" y="1527"/>
                </a:lnTo>
                <a:lnTo>
                  <a:pt x="2318" y="1520"/>
                </a:lnTo>
                <a:lnTo>
                  <a:pt x="2283" y="1516"/>
                </a:lnTo>
                <a:lnTo>
                  <a:pt x="2247" y="1513"/>
                </a:lnTo>
                <a:lnTo>
                  <a:pt x="2211" y="1513"/>
                </a:lnTo>
                <a:lnTo>
                  <a:pt x="2175" y="1513"/>
                </a:lnTo>
                <a:lnTo>
                  <a:pt x="2140" y="1516"/>
                </a:lnTo>
                <a:lnTo>
                  <a:pt x="2105" y="1520"/>
                </a:lnTo>
                <a:lnTo>
                  <a:pt x="2070" y="1527"/>
                </a:lnTo>
                <a:lnTo>
                  <a:pt x="2036" y="1534"/>
                </a:lnTo>
                <a:lnTo>
                  <a:pt x="2003" y="1544"/>
                </a:lnTo>
                <a:lnTo>
                  <a:pt x="1971" y="1554"/>
                </a:lnTo>
                <a:lnTo>
                  <a:pt x="1939" y="1567"/>
                </a:lnTo>
                <a:lnTo>
                  <a:pt x="1908" y="1581"/>
                </a:lnTo>
                <a:lnTo>
                  <a:pt x="1877" y="1597"/>
                </a:lnTo>
                <a:lnTo>
                  <a:pt x="1848" y="1614"/>
                </a:lnTo>
                <a:lnTo>
                  <a:pt x="1820" y="1632"/>
                </a:lnTo>
                <a:lnTo>
                  <a:pt x="1792" y="1651"/>
                </a:lnTo>
                <a:lnTo>
                  <a:pt x="1766" y="1672"/>
                </a:lnTo>
                <a:lnTo>
                  <a:pt x="1741" y="1694"/>
                </a:lnTo>
                <a:lnTo>
                  <a:pt x="1716" y="1717"/>
                </a:lnTo>
                <a:lnTo>
                  <a:pt x="1693" y="1742"/>
                </a:lnTo>
                <a:lnTo>
                  <a:pt x="1671" y="1767"/>
                </a:lnTo>
                <a:lnTo>
                  <a:pt x="1650" y="1794"/>
                </a:lnTo>
                <a:lnTo>
                  <a:pt x="1631" y="1820"/>
                </a:lnTo>
                <a:lnTo>
                  <a:pt x="1613" y="1849"/>
                </a:lnTo>
                <a:lnTo>
                  <a:pt x="1596" y="1879"/>
                </a:lnTo>
                <a:lnTo>
                  <a:pt x="1580" y="1909"/>
                </a:lnTo>
                <a:lnTo>
                  <a:pt x="1566" y="1940"/>
                </a:lnTo>
                <a:lnTo>
                  <a:pt x="1554" y="1971"/>
                </a:lnTo>
                <a:lnTo>
                  <a:pt x="1543" y="2003"/>
                </a:lnTo>
                <a:lnTo>
                  <a:pt x="1533" y="2037"/>
                </a:lnTo>
                <a:lnTo>
                  <a:pt x="1526" y="2070"/>
                </a:lnTo>
                <a:lnTo>
                  <a:pt x="1520" y="2106"/>
                </a:lnTo>
                <a:lnTo>
                  <a:pt x="1515" y="2141"/>
                </a:lnTo>
                <a:lnTo>
                  <a:pt x="1512" y="2176"/>
                </a:lnTo>
                <a:lnTo>
                  <a:pt x="1511" y="2212"/>
                </a:lnTo>
                <a:lnTo>
                  <a:pt x="1512" y="2248"/>
                </a:lnTo>
                <a:lnTo>
                  <a:pt x="1515" y="2283"/>
                </a:lnTo>
                <a:lnTo>
                  <a:pt x="1520" y="2318"/>
                </a:lnTo>
                <a:lnTo>
                  <a:pt x="1526" y="2353"/>
                </a:lnTo>
                <a:lnTo>
                  <a:pt x="1533" y="2387"/>
                </a:lnTo>
                <a:lnTo>
                  <a:pt x="1543" y="2420"/>
                </a:lnTo>
                <a:lnTo>
                  <a:pt x="1554" y="2453"/>
                </a:lnTo>
                <a:lnTo>
                  <a:pt x="1566" y="2485"/>
                </a:lnTo>
                <a:lnTo>
                  <a:pt x="1580" y="2515"/>
                </a:lnTo>
                <a:lnTo>
                  <a:pt x="1596" y="2545"/>
                </a:lnTo>
                <a:lnTo>
                  <a:pt x="1613" y="2575"/>
                </a:lnTo>
                <a:lnTo>
                  <a:pt x="1631" y="2604"/>
                </a:lnTo>
                <a:lnTo>
                  <a:pt x="1650" y="2630"/>
                </a:lnTo>
                <a:lnTo>
                  <a:pt x="1671" y="2657"/>
                </a:lnTo>
                <a:lnTo>
                  <a:pt x="1693" y="2682"/>
                </a:lnTo>
                <a:lnTo>
                  <a:pt x="1716" y="2707"/>
                </a:lnTo>
                <a:lnTo>
                  <a:pt x="1741" y="2730"/>
                </a:lnTo>
                <a:lnTo>
                  <a:pt x="1766" y="2752"/>
                </a:lnTo>
                <a:lnTo>
                  <a:pt x="1792" y="2773"/>
                </a:lnTo>
                <a:lnTo>
                  <a:pt x="1820" y="2792"/>
                </a:lnTo>
                <a:lnTo>
                  <a:pt x="1848" y="2810"/>
                </a:lnTo>
                <a:lnTo>
                  <a:pt x="1877" y="2827"/>
                </a:lnTo>
                <a:lnTo>
                  <a:pt x="1908" y="2843"/>
                </a:lnTo>
                <a:lnTo>
                  <a:pt x="1939" y="2857"/>
                </a:lnTo>
                <a:lnTo>
                  <a:pt x="1971" y="2870"/>
                </a:lnTo>
                <a:lnTo>
                  <a:pt x="2003" y="2880"/>
                </a:lnTo>
                <a:lnTo>
                  <a:pt x="2036" y="2890"/>
                </a:lnTo>
                <a:lnTo>
                  <a:pt x="2070" y="2897"/>
                </a:lnTo>
                <a:lnTo>
                  <a:pt x="2105" y="2904"/>
                </a:lnTo>
                <a:lnTo>
                  <a:pt x="2140" y="2908"/>
                </a:lnTo>
                <a:lnTo>
                  <a:pt x="2175" y="2911"/>
                </a:lnTo>
                <a:lnTo>
                  <a:pt x="2211" y="2911"/>
                </a:lnTo>
                <a:lnTo>
                  <a:pt x="2247" y="2911"/>
                </a:lnTo>
                <a:lnTo>
                  <a:pt x="2283" y="2908"/>
                </a:lnTo>
                <a:lnTo>
                  <a:pt x="2318" y="2904"/>
                </a:lnTo>
                <a:lnTo>
                  <a:pt x="2352" y="2897"/>
                </a:lnTo>
                <a:lnTo>
                  <a:pt x="2386" y="2890"/>
                </a:lnTo>
                <a:lnTo>
                  <a:pt x="2419" y="2880"/>
                </a:lnTo>
                <a:lnTo>
                  <a:pt x="2452" y="2870"/>
                </a:lnTo>
                <a:lnTo>
                  <a:pt x="2484" y="2857"/>
                </a:lnTo>
                <a:lnTo>
                  <a:pt x="2515" y="2843"/>
                </a:lnTo>
                <a:lnTo>
                  <a:pt x="2544" y="2827"/>
                </a:lnTo>
                <a:lnTo>
                  <a:pt x="2574" y="2810"/>
                </a:lnTo>
                <a:lnTo>
                  <a:pt x="2602" y="2792"/>
                </a:lnTo>
                <a:lnTo>
                  <a:pt x="2630" y="2773"/>
                </a:lnTo>
                <a:lnTo>
                  <a:pt x="2656" y="2752"/>
                </a:lnTo>
                <a:lnTo>
                  <a:pt x="2682" y="2730"/>
                </a:lnTo>
                <a:lnTo>
                  <a:pt x="2706" y="2707"/>
                </a:lnTo>
                <a:lnTo>
                  <a:pt x="2728" y="2682"/>
                </a:lnTo>
                <a:lnTo>
                  <a:pt x="2751" y="2657"/>
                </a:lnTo>
                <a:lnTo>
                  <a:pt x="2772" y="2630"/>
                </a:lnTo>
                <a:lnTo>
                  <a:pt x="2791" y="2604"/>
                </a:lnTo>
                <a:lnTo>
                  <a:pt x="2809" y="2575"/>
                </a:lnTo>
                <a:lnTo>
                  <a:pt x="2826" y="2545"/>
                </a:lnTo>
                <a:lnTo>
                  <a:pt x="2841" y="2515"/>
                </a:lnTo>
                <a:lnTo>
                  <a:pt x="2856" y="2485"/>
                </a:lnTo>
                <a:lnTo>
                  <a:pt x="2868" y="2453"/>
                </a:lnTo>
                <a:lnTo>
                  <a:pt x="2880" y="2420"/>
                </a:lnTo>
                <a:lnTo>
                  <a:pt x="2888" y="2387"/>
                </a:lnTo>
                <a:lnTo>
                  <a:pt x="2897" y="2353"/>
                </a:lnTo>
                <a:lnTo>
                  <a:pt x="2903" y="2318"/>
                </a:lnTo>
                <a:lnTo>
                  <a:pt x="2907" y="2283"/>
                </a:lnTo>
                <a:lnTo>
                  <a:pt x="2909" y="2248"/>
                </a:lnTo>
                <a:lnTo>
                  <a:pt x="2910" y="2212"/>
                </a:lnTo>
                <a:lnTo>
                  <a:pt x="2909" y="2176"/>
                </a:lnTo>
                <a:lnTo>
                  <a:pt x="2907" y="2141"/>
                </a:lnTo>
                <a:lnTo>
                  <a:pt x="2903" y="2106"/>
                </a:lnTo>
                <a:lnTo>
                  <a:pt x="2897" y="2070"/>
                </a:lnTo>
                <a:lnTo>
                  <a:pt x="2888" y="2037"/>
                </a:lnTo>
                <a:lnTo>
                  <a:pt x="2880" y="2003"/>
                </a:lnTo>
                <a:lnTo>
                  <a:pt x="2868" y="1971"/>
                </a:lnTo>
                <a:lnTo>
                  <a:pt x="2856" y="1940"/>
                </a:lnTo>
                <a:lnTo>
                  <a:pt x="2841" y="1909"/>
                </a:lnTo>
                <a:lnTo>
                  <a:pt x="2826" y="1879"/>
                </a:lnTo>
                <a:lnTo>
                  <a:pt x="2809" y="1849"/>
                </a:lnTo>
                <a:lnTo>
                  <a:pt x="2791" y="1820"/>
                </a:lnTo>
                <a:lnTo>
                  <a:pt x="2772" y="1794"/>
                </a:lnTo>
                <a:lnTo>
                  <a:pt x="2751" y="1767"/>
                </a:lnTo>
                <a:lnTo>
                  <a:pt x="2728" y="1742"/>
                </a:lnTo>
                <a:lnTo>
                  <a:pt x="2706" y="1717"/>
                </a:lnTo>
                <a:close/>
                <a:moveTo>
                  <a:pt x="3187" y="1235"/>
                </a:moveTo>
                <a:lnTo>
                  <a:pt x="3187" y="1235"/>
                </a:lnTo>
                <a:lnTo>
                  <a:pt x="3164" y="1213"/>
                </a:lnTo>
                <a:lnTo>
                  <a:pt x="3139" y="1189"/>
                </a:lnTo>
                <a:lnTo>
                  <a:pt x="3115" y="1168"/>
                </a:lnTo>
                <a:lnTo>
                  <a:pt x="3089" y="1147"/>
                </a:lnTo>
                <a:lnTo>
                  <a:pt x="3064" y="1125"/>
                </a:lnTo>
                <a:lnTo>
                  <a:pt x="3037" y="1105"/>
                </a:lnTo>
                <a:lnTo>
                  <a:pt x="3011" y="1086"/>
                </a:lnTo>
                <a:lnTo>
                  <a:pt x="2983" y="1067"/>
                </a:lnTo>
                <a:lnTo>
                  <a:pt x="2955" y="1049"/>
                </a:lnTo>
                <a:lnTo>
                  <a:pt x="2927" y="1031"/>
                </a:lnTo>
                <a:lnTo>
                  <a:pt x="2899" y="1014"/>
                </a:lnTo>
                <a:lnTo>
                  <a:pt x="2869" y="998"/>
                </a:lnTo>
                <a:lnTo>
                  <a:pt x="2840" y="982"/>
                </a:lnTo>
                <a:lnTo>
                  <a:pt x="2809" y="967"/>
                </a:lnTo>
                <a:lnTo>
                  <a:pt x="2780" y="953"/>
                </a:lnTo>
                <a:lnTo>
                  <a:pt x="2749" y="939"/>
                </a:lnTo>
                <a:lnTo>
                  <a:pt x="2718" y="926"/>
                </a:lnTo>
                <a:lnTo>
                  <a:pt x="2686" y="915"/>
                </a:lnTo>
                <a:lnTo>
                  <a:pt x="2654" y="904"/>
                </a:lnTo>
                <a:lnTo>
                  <a:pt x="2622" y="893"/>
                </a:lnTo>
                <a:lnTo>
                  <a:pt x="2589" y="884"/>
                </a:lnTo>
                <a:lnTo>
                  <a:pt x="2556" y="874"/>
                </a:lnTo>
                <a:lnTo>
                  <a:pt x="2523" y="867"/>
                </a:lnTo>
                <a:lnTo>
                  <a:pt x="2489" y="859"/>
                </a:lnTo>
                <a:lnTo>
                  <a:pt x="2455" y="853"/>
                </a:lnTo>
                <a:lnTo>
                  <a:pt x="2421" y="846"/>
                </a:lnTo>
                <a:lnTo>
                  <a:pt x="2387" y="842"/>
                </a:lnTo>
                <a:lnTo>
                  <a:pt x="2352" y="838"/>
                </a:lnTo>
                <a:lnTo>
                  <a:pt x="2318" y="835"/>
                </a:lnTo>
                <a:lnTo>
                  <a:pt x="2283" y="833"/>
                </a:lnTo>
                <a:lnTo>
                  <a:pt x="2246" y="832"/>
                </a:lnTo>
                <a:lnTo>
                  <a:pt x="2211" y="831"/>
                </a:lnTo>
                <a:lnTo>
                  <a:pt x="2175" y="832"/>
                </a:lnTo>
                <a:lnTo>
                  <a:pt x="2140" y="833"/>
                </a:lnTo>
                <a:lnTo>
                  <a:pt x="2105" y="835"/>
                </a:lnTo>
                <a:lnTo>
                  <a:pt x="2070" y="838"/>
                </a:lnTo>
                <a:lnTo>
                  <a:pt x="2035" y="842"/>
                </a:lnTo>
                <a:lnTo>
                  <a:pt x="2001" y="846"/>
                </a:lnTo>
                <a:lnTo>
                  <a:pt x="1966" y="853"/>
                </a:lnTo>
                <a:lnTo>
                  <a:pt x="1932" y="859"/>
                </a:lnTo>
                <a:lnTo>
                  <a:pt x="1899" y="867"/>
                </a:lnTo>
                <a:lnTo>
                  <a:pt x="1865" y="874"/>
                </a:lnTo>
                <a:lnTo>
                  <a:pt x="1832" y="884"/>
                </a:lnTo>
                <a:lnTo>
                  <a:pt x="1800" y="893"/>
                </a:lnTo>
                <a:lnTo>
                  <a:pt x="1769" y="904"/>
                </a:lnTo>
                <a:lnTo>
                  <a:pt x="1737" y="915"/>
                </a:lnTo>
                <a:lnTo>
                  <a:pt x="1705" y="926"/>
                </a:lnTo>
                <a:lnTo>
                  <a:pt x="1674" y="939"/>
                </a:lnTo>
                <a:lnTo>
                  <a:pt x="1643" y="953"/>
                </a:lnTo>
                <a:lnTo>
                  <a:pt x="1612" y="967"/>
                </a:lnTo>
                <a:lnTo>
                  <a:pt x="1582" y="982"/>
                </a:lnTo>
                <a:lnTo>
                  <a:pt x="1552" y="998"/>
                </a:lnTo>
                <a:lnTo>
                  <a:pt x="1524" y="1014"/>
                </a:lnTo>
                <a:lnTo>
                  <a:pt x="1495" y="1031"/>
                </a:lnTo>
                <a:lnTo>
                  <a:pt x="1466" y="1049"/>
                </a:lnTo>
                <a:lnTo>
                  <a:pt x="1439" y="1067"/>
                </a:lnTo>
                <a:lnTo>
                  <a:pt x="1411" y="1086"/>
                </a:lnTo>
                <a:lnTo>
                  <a:pt x="1384" y="1105"/>
                </a:lnTo>
                <a:lnTo>
                  <a:pt x="1359" y="1125"/>
                </a:lnTo>
                <a:lnTo>
                  <a:pt x="1332" y="1147"/>
                </a:lnTo>
                <a:lnTo>
                  <a:pt x="1307" y="1168"/>
                </a:lnTo>
                <a:lnTo>
                  <a:pt x="1282" y="1189"/>
                </a:lnTo>
                <a:lnTo>
                  <a:pt x="1258" y="1213"/>
                </a:lnTo>
                <a:lnTo>
                  <a:pt x="1234" y="1235"/>
                </a:lnTo>
                <a:lnTo>
                  <a:pt x="1211" y="1259"/>
                </a:lnTo>
                <a:lnTo>
                  <a:pt x="1189" y="1283"/>
                </a:lnTo>
                <a:lnTo>
                  <a:pt x="1167" y="1308"/>
                </a:lnTo>
                <a:lnTo>
                  <a:pt x="1145" y="1334"/>
                </a:lnTo>
                <a:lnTo>
                  <a:pt x="1125" y="1359"/>
                </a:lnTo>
                <a:lnTo>
                  <a:pt x="1104" y="1386"/>
                </a:lnTo>
                <a:lnTo>
                  <a:pt x="1084" y="1413"/>
                </a:lnTo>
                <a:lnTo>
                  <a:pt x="1066" y="1439"/>
                </a:lnTo>
                <a:lnTo>
                  <a:pt x="1048" y="1468"/>
                </a:lnTo>
                <a:lnTo>
                  <a:pt x="1030" y="1496"/>
                </a:lnTo>
                <a:lnTo>
                  <a:pt x="1013" y="1524"/>
                </a:lnTo>
                <a:lnTo>
                  <a:pt x="997" y="1553"/>
                </a:lnTo>
                <a:lnTo>
                  <a:pt x="981" y="1583"/>
                </a:lnTo>
                <a:lnTo>
                  <a:pt x="966" y="1613"/>
                </a:lnTo>
                <a:lnTo>
                  <a:pt x="952" y="1644"/>
                </a:lnTo>
                <a:lnTo>
                  <a:pt x="938" y="1675"/>
                </a:lnTo>
                <a:lnTo>
                  <a:pt x="926" y="1705"/>
                </a:lnTo>
                <a:lnTo>
                  <a:pt x="914" y="1737"/>
                </a:lnTo>
                <a:lnTo>
                  <a:pt x="902" y="1769"/>
                </a:lnTo>
                <a:lnTo>
                  <a:pt x="892" y="1801"/>
                </a:lnTo>
                <a:lnTo>
                  <a:pt x="882" y="1834"/>
                </a:lnTo>
                <a:lnTo>
                  <a:pt x="874" y="1867"/>
                </a:lnTo>
                <a:lnTo>
                  <a:pt x="865" y="1900"/>
                </a:lnTo>
                <a:lnTo>
                  <a:pt x="859" y="1933"/>
                </a:lnTo>
                <a:lnTo>
                  <a:pt x="851" y="1967"/>
                </a:lnTo>
                <a:lnTo>
                  <a:pt x="846" y="2001"/>
                </a:lnTo>
                <a:lnTo>
                  <a:pt x="842" y="2036"/>
                </a:lnTo>
                <a:lnTo>
                  <a:pt x="837" y="2070"/>
                </a:lnTo>
                <a:lnTo>
                  <a:pt x="834" y="2106"/>
                </a:lnTo>
                <a:lnTo>
                  <a:pt x="832" y="2141"/>
                </a:lnTo>
                <a:lnTo>
                  <a:pt x="831" y="2176"/>
                </a:lnTo>
                <a:lnTo>
                  <a:pt x="830" y="2212"/>
                </a:lnTo>
                <a:lnTo>
                  <a:pt x="831" y="2247"/>
                </a:lnTo>
                <a:lnTo>
                  <a:pt x="832" y="2283"/>
                </a:lnTo>
                <a:lnTo>
                  <a:pt x="834" y="2318"/>
                </a:lnTo>
                <a:lnTo>
                  <a:pt x="837" y="2354"/>
                </a:lnTo>
                <a:lnTo>
                  <a:pt x="842" y="2388"/>
                </a:lnTo>
                <a:lnTo>
                  <a:pt x="846" y="2423"/>
                </a:lnTo>
                <a:lnTo>
                  <a:pt x="851" y="2457"/>
                </a:lnTo>
                <a:lnTo>
                  <a:pt x="859" y="2491"/>
                </a:lnTo>
                <a:lnTo>
                  <a:pt x="865" y="2524"/>
                </a:lnTo>
                <a:lnTo>
                  <a:pt x="874" y="2557"/>
                </a:lnTo>
                <a:lnTo>
                  <a:pt x="882" y="2590"/>
                </a:lnTo>
                <a:lnTo>
                  <a:pt x="892" y="2623"/>
                </a:lnTo>
                <a:lnTo>
                  <a:pt x="902" y="2655"/>
                </a:lnTo>
                <a:lnTo>
                  <a:pt x="914" y="2687"/>
                </a:lnTo>
                <a:lnTo>
                  <a:pt x="926" y="2719"/>
                </a:lnTo>
                <a:lnTo>
                  <a:pt x="938" y="2750"/>
                </a:lnTo>
                <a:lnTo>
                  <a:pt x="952" y="2780"/>
                </a:lnTo>
                <a:lnTo>
                  <a:pt x="966" y="2811"/>
                </a:lnTo>
                <a:lnTo>
                  <a:pt x="981" y="2841"/>
                </a:lnTo>
                <a:lnTo>
                  <a:pt x="997" y="2871"/>
                </a:lnTo>
                <a:lnTo>
                  <a:pt x="1013" y="2900"/>
                </a:lnTo>
                <a:lnTo>
                  <a:pt x="1030" y="2928"/>
                </a:lnTo>
                <a:lnTo>
                  <a:pt x="1048" y="2956"/>
                </a:lnTo>
                <a:lnTo>
                  <a:pt x="1066" y="2985"/>
                </a:lnTo>
                <a:lnTo>
                  <a:pt x="1084" y="3011"/>
                </a:lnTo>
                <a:lnTo>
                  <a:pt x="1104" y="3038"/>
                </a:lnTo>
                <a:lnTo>
                  <a:pt x="1125" y="3065"/>
                </a:lnTo>
                <a:lnTo>
                  <a:pt x="1145" y="3090"/>
                </a:lnTo>
                <a:lnTo>
                  <a:pt x="1167" y="3116"/>
                </a:lnTo>
                <a:lnTo>
                  <a:pt x="1189" y="3141"/>
                </a:lnTo>
                <a:lnTo>
                  <a:pt x="1211" y="3165"/>
                </a:lnTo>
                <a:lnTo>
                  <a:pt x="1234" y="3189"/>
                </a:lnTo>
                <a:lnTo>
                  <a:pt x="1258" y="3211"/>
                </a:lnTo>
                <a:lnTo>
                  <a:pt x="1282" y="3235"/>
                </a:lnTo>
                <a:lnTo>
                  <a:pt x="1307" y="3256"/>
                </a:lnTo>
                <a:lnTo>
                  <a:pt x="1332" y="3277"/>
                </a:lnTo>
                <a:lnTo>
                  <a:pt x="1359" y="3299"/>
                </a:lnTo>
                <a:lnTo>
                  <a:pt x="1384" y="3319"/>
                </a:lnTo>
                <a:lnTo>
                  <a:pt x="1411" y="3338"/>
                </a:lnTo>
                <a:lnTo>
                  <a:pt x="1439" y="3357"/>
                </a:lnTo>
                <a:lnTo>
                  <a:pt x="1466" y="3375"/>
                </a:lnTo>
                <a:lnTo>
                  <a:pt x="1495" y="3393"/>
                </a:lnTo>
                <a:lnTo>
                  <a:pt x="1524" y="3410"/>
                </a:lnTo>
                <a:lnTo>
                  <a:pt x="1552" y="3426"/>
                </a:lnTo>
                <a:lnTo>
                  <a:pt x="1582" y="3442"/>
                </a:lnTo>
                <a:lnTo>
                  <a:pt x="1612" y="3457"/>
                </a:lnTo>
                <a:lnTo>
                  <a:pt x="1643" y="3471"/>
                </a:lnTo>
                <a:lnTo>
                  <a:pt x="1674" y="3485"/>
                </a:lnTo>
                <a:lnTo>
                  <a:pt x="1705" y="3498"/>
                </a:lnTo>
                <a:lnTo>
                  <a:pt x="1737" y="3509"/>
                </a:lnTo>
                <a:lnTo>
                  <a:pt x="1769" y="3520"/>
                </a:lnTo>
                <a:lnTo>
                  <a:pt x="1800" y="3531"/>
                </a:lnTo>
                <a:lnTo>
                  <a:pt x="1832" y="3540"/>
                </a:lnTo>
                <a:lnTo>
                  <a:pt x="1865" y="3550"/>
                </a:lnTo>
                <a:lnTo>
                  <a:pt x="1899" y="3557"/>
                </a:lnTo>
                <a:lnTo>
                  <a:pt x="1932" y="3565"/>
                </a:lnTo>
                <a:lnTo>
                  <a:pt x="1966" y="3571"/>
                </a:lnTo>
                <a:lnTo>
                  <a:pt x="2001" y="3578"/>
                </a:lnTo>
                <a:lnTo>
                  <a:pt x="2035" y="3582"/>
                </a:lnTo>
                <a:lnTo>
                  <a:pt x="2070" y="3586"/>
                </a:lnTo>
                <a:lnTo>
                  <a:pt x="2105" y="3589"/>
                </a:lnTo>
                <a:lnTo>
                  <a:pt x="2140" y="3591"/>
                </a:lnTo>
                <a:lnTo>
                  <a:pt x="2175" y="3592"/>
                </a:lnTo>
                <a:lnTo>
                  <a:pt x="2211" y="3594"/>
                </a:lnTo>
                <a:lnTo>
                  <a:pt x="2246" y="3592"/>
                </a:lnTo>
                <a:lnTo>
                  <a:pt x="2283" y="3591"/>
                </a:lnTo>
                <a:lnTo>
                  <a:pt x="2318" y="3589"/>
                </a:lnTo>
                <a:lnTo>
                  <a:pt x="2352" y="3586"/>
                </a:lnTo>
                <a:lnTo>
                  <a:pt x="2387" y="3582"/>
                </a:lnTo>
                <a:lnTo>
                  <a:pt x="2421" y="3578"/>
                </a:lnTo>
                <a:lnTo>
                  <a:pt x="2455" y="3571"/>
                </a:lnTo>
                <a:lnTo>
                  <a:pt x="2489" y="3565"/>
                </a:lnTo>
                <a:lnTo>
                  <a:pt x="2523" y="3557"/>
                </a:lnTo>
                <a:lnTo>
                  <a:pt x="2556" y="3550"/>
                </a:lnTo>
                <a:lnTo>
                  <a:pt x="2589" y="3540"/>
                </a:lnTo>
                <a:lnTo>
                  <a:pt x="2622" y="3531"/>
                </a:lnTo>
                <a:lnTo>
                  <a:pt x="2654" y="3520"/>
                </a:lnTo>
                <a:lnTo>
                  <a:pt x="2686" y="3509"/>
                </a:lnTo>
                <a:lnTo>
                  <a:pt x="2718" y="3498"/>
                </a:lnTo>
                <a:lnTo>
                  <a:pt x="2749" y="3485"/>
                </a:lnTo>
                <a:lnTo>
                  <a:pt x="2780" y="3471"/>
                </a:lnTo>
                <a:lnTo>
                  <a:pt x="2809" y="3457"/>
                </a:lnTo>
                <a:lnTo>
                  <a:pt x="2840" y="3442"/>
                </a:lnTo>
                <a:lnTo>
                  <a:pt x="2869" y="3426"/>
                </a:lnTo>
                <a:lnTo>
                  <a:pt x="2899" y="3410"/>
                </a:lnTo>
                <a:lnTo>
                  <a:pt x="2927" y="3393"/>
                </a:lnTo>
                <a:lnTo>
                  <a:pt x="2955" y="3375"/>
                </a:lnTo>
                <a:lnTo>
                  <a:pt x="2983" y="3357"/>
                </a:lnTo>
                <a:lnTo>
                  <a:pt x="3011" y="3338"/>
                </a:lnTo>
                <a:lnTo>
                  <a:pt x="3037" y="3319"/>
                </a:lnTo>
                <a:lnTo>
                  <a:pt x="3064" y="3299"/>
                </a:lnTo>
                <a:lnTo>
                  <a:pt x="3089" y="3277"/>
                </a:lnTo>
                <a:lnTo>
                  <a:pt x="3115" y="3256"/>
                </a:lnTo>
                <a:lnTo>
                  <a:pt x="3139" y="3235"/>
                </a:lnTo>
                <a:lnTo>
                  <a:pt x="3164" y="3211"/>
                </a:lnTo>
                <a:lnTo>
                  <a:pt x="3187" y="3189"/>
                </a:lnTo>
                <a:lnTo>
                  <a:pt x="3211" y="3165"/>
                </a:lnTo>
                <a:lnTo>
                  <a:pt x="3233" y="3141"/>
                </a:lnTo>
                <a:lnTo>
                  <a:pt x="3255" y="3116"/>
                </a:lnTo>
                <a:lnTo>
                  <a:pt x="3277" y="3090"/>
                </a:lnTo>
                <a:lnTo>
                  <a:pt x="3298" y="3065"/>
                </a:lnTo>
                <a:lnTo>
                  <a:pt x="3318" y="3038"/>
                </a:lnTo>
                <a:lnTo>
                  <a:pt x="3337" y="3011"/>
                </a:lnTo>
                <a:lnTo>
                  <a:pt x="3356" y="2985"/>
                </a:lnTo>
                <a:lnTo>
                  <a:pt x="3374" y="2956"/>
                </a:lnTo>
                <a:lnTo>
                  <a:pt x="3393" y="2928"/>
                </a:lnTo>
                <a:lnTo>
                  <a:pt x="3409" y="2900"/>
                </a:lnTo>
                <a:lnTo>
                  <a:pt x="3426" y="2871"/>
                </a:lnTo>
                <a:lnTo>
                  <a:pt x="3440" y="2841"/>
                </a:lnTo>
                <a:lnTo>
                  <a:pt x="3455" y="2811"/>
                </a:lnTo>
                <a:lnTo>
                  <a:pt x="3470" y="2780"/>
                </a:lnTo>
                <a:lnTo>
                  <a:pt x="3483" y="2750"/>
                </a:lnTo>
                <a:lnTo>
                  <a:pt x="3496" y="2719"/>
                </a:lnTo>
                <a:lnTo>
                  <a:pt x="3509" y="2687"/>
                </a:lnTo>
                <a:lnTo>
                  <a:pt x="3519" y="2655"/>
                </a:lnTo>
                <a:lnTo>
                  <a:pt x="3530" y="2623"/>
                </a:lnTo>
                <a:lnTo>
                  <a:pt x="3539" y="2590"/>
                </a:lnTo>
                <a:lnTo>
                  <a:pt x="3549" y="2557"/>
                </a:lnTo>
                <a:lnTo>
                  <a:pt x="3556" y="2524"/>
                </a:lnTo>
                <a:lnTo>
                  <a:pt x="3564" y="2491"/>
                </a:lnTo>
                <a:lnTo>
                  <a:pt x="3570" y="2457"/>
                </a:lnTo>
                <a:lnTo>
                  <a:pt x="3576" y="2423"/>
                </a:lnTo>
                <a:lnTo>
                  <a:pt x="3581" y="2388"/>
                </a:lnTo>
                <a:lnTo>
                  <a:pt x="3585" y="2354"/>
                </a:lnTo>
                <a:lnTo>
                  <a:pt x="3588" y="2318"/>
                </a:lnTo>
                <a:lnTo>
                  <a:pt x="3591" y="2283"/>
                </a:lnTo>
                <a:lnTo>
                  <a:pt x="3592" y="2247"/>
                </a:lnTo>
                <a:lnTo>
                  <a:pt x="3592" y="2212"/>
                </a:lnTo>
                <a:lnTo>
                  <a:pt x="3592" y="2176"/>
                </a:lnTo>
                <a:lnTo>
                  <a:pt x="3591" y="2141"/>
                </a:lnTo>
                <a:lnTo>
                  <a:pt x="3588" y="2106"/>
                </a:lnTo>
                <a:lnTo>
                  <a:pt x="3585" y="2070"/>
                </a:lnTo>
                <a:lnTo>
                  <a:pt x="3581" y="2036"/>
                </a:lnTo>
                <a:lnTo>
                  <a:pt x="3576" y="2001"/>
                </a:lnTo>
                <a:lnTo>
                  <a:pt x="3570" y="1967"/>
                </a:lnTo>
                <a:lnTo>
                  <a:pt x="3564" y="1933"/>
                </a:lnTo>
                <a:lnTo>
                  <a:pt x="3556" y="1900"/>
                </a:lnTo>
                <a:lnTo>
                  <a:pt x="3549" y="1867"/>
                </a:lnTo>
                <a:lnTo>
                  <a:pt x="3539" y="1834"/>
                </a:lnTo>
                <a:lnTo>
                  <a:pt x="3530" y="1801"/>
                </a:lnTo>
                <a:lnTo>
                  <a:pt x="3519" y="1769"/>
                </a:lnTo>
                <a:lnTo>
                  <a:pt x="3509" y="1737"/>
                </a:lnTo>
                <a:lnTo>
                  <a:pt x="3496" y="1705"/>
                </a:lnTo>
                <a:lnTo>
                  <a:pt x="3483" y="1675"/>
                </a:lnTo>
                <a:lnTo>
                  <a:pt x="3470" y="1644"/>
                </a:lnTo>
                <a:lnTo>
                  <a:pt x="3455" y="1613"/>
                </a:lnTo>
                <a:lnTo>
                  <a:pt x="3440" y="1583"/>
                </a:lnTo>
                <a:lnTo>
                  <a:pt x="3426" y="1553"/>
                </a:lnTo>
                <a:lnTo>
                  <a:pt x="3409" y="1524"/>
                </a:lnTo>
                <a:lnTo>
                  <a:pt x="3393" y="1496"/>
                </a:lnTo>
                <a:lnTo>
                  <a:pt x="3374" y="1468"/>
                </a:lnTo>
                <a:lnTo>
                  <a:pt x="3356" y="1439"/>
                </a:lnTo>
                <a:lnTo>
                  <a:pt x="3337" y="1413"/>
                </a:lnTo>
                <a:lnTo>
                  <a:pt x="3318" y="1386"/>
                </a:lnTo>
                <a:lnTo>
                  <a:pt x="3298" y="1359"/>
                </a:lnTo>
                <a:lnTo>
                  <a:pt x="3277" y="1334"/>
                </a:lnTo>
                <a:lnTo>
                  <a:pt x="3255" y="1308"/>
                </a:lnTo>
                <a:lnTo>
                  <a:pt x="3233" y="1283"/>
                </a:lnTo>
                <a:lnTo>
                  <a:pt x="3211" y="1259"/>
                </a:lnTo>
                <a:lnTo>
                  <a:pt x="3187" y="1235"/>
                </a:lnTo>
                <a:close/>
              </a:path>
            </a:pathLst>
          </a:custGeom>
          <a:solidFill>
            <a:schemeClr val="tx1"/>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pic>
        <p:nvPicPr>
          <p:cNvPr id="7" name="图片 6"/>
          <p:cNvPicPr>
            <a:picLocks noChangeAspect="1"/>
          </p:cNvPicPr>
          <p:nvPr/>
        </p:nvPicPr>
        <p:blipFill>
          <a:blip r:embed="rId6"/>
          <a:stretch>
            <a:fillRect/>
          </a:stretch>
        </p:blipFill>
        <p:spPr>
          <a:xfrm>
            <a:off x="2113376" y="2721753"/>
            <a:ext cx="1276506" cy="1080120"/>
          </a:xfrm>
          <a:prstGeom prst="rect">
            <a:avLst/>
          </a:prstGeom>
        </p:spPr>
      </p:pic>
      <p:pic>
        <p:nvPicPr>
          <p:cNvPr id="24" name="图片 23"/>
          <p:cNvPicPr>
            <a:picLocks noChangeAspect="1"/>
          </p:cNvPicPr>
          <p:nvPr/>
        </p:nvPicPr>
        <p:blipFill>
          <a:blip r:embed="rId7"/>
          <a:stretch>
            <a:fillRect/>
          </a:stretch>
        </p:blipFill>
        <p:spPr>
          <a:xfrm>
            <a:off x="4157436" y="2607437"/>
            <a:ext cx="1305221" cy="1584063"/>
          </a:xfrm>
          <a:prstGeom prst="rect">
            <a:avLst/>
          </a:prstGeom>
        </p:spPr>
      </p:pic>
      <p:sp>
        <p:nvSpPr>
          <p:cNvPr id="31" name="KSO_Shape"/>
          <p:cNvSpPr>
            <a:spLocks/>
          </p:cNvSpPr>
          <p:nvPr/>
        </p:nvSpPr>
        <p:spPr bwMode="auto">
          <a:xfrm>
            <a:off x="7740352" y="3945111"/>
            <a:ext cx="732986" cy="708025"/>
          </a:xfrm>
          <a:custGeom>
            <a:avLst/>
            <a:gdLst>
              <a:gd name="T0" fmla="*/ 2147483646 w 257"/>
              <a:gd name="T1" fmla="*/ 2147483646 h 191"/>
              <a:gd name="T2" fmla="*/ 2147483646 w 257"/>
              <a:gd name="T3" fmla="*/ 2147483646 h 191"/>
              <a:gd name="T4" fmla="*/ 2147483646 w 257"/>
              <a:gd name="T5" fmla="*/ 2147483646 h 191"/>
              <a:gd name="T6" fmla="*/ 2147483646 w 257"/>
              <a:gd name="T7" fmla="*/ 2147483646 h 191"/>
              <a:gd name="T8" fmla="*/ 2147483646 w 257"/>
              <a:gd name="T9" fmla="*/ 2147483646 h 191"/>
              <a:gd name="T10" fmla="*/ 2147483646 w 257"/>
              <a:gd name="T11" fmla="*/ 2147483646 h 191"/>
              <a:gd name="T12" fmla="*/ 2147483646 w 257"/>
              <a:gd name="T13" fmla="*/ 2147483646 h 191"/>
              <a:gd name="T14" fmla="*/ 2147483646 w 257"/>
              <a:gd name="T15" fmla="*/ 2147483646 h 191"/>
              <a:gd name="T16" fmla="*/ 2147483646 w 257"/>
              <a:gd name="T17" fmla="*/ 2147483646 h 191"/>
              <a:gd name="T18" fmla="*/ 2147483646 w 257"/>
              <a:gd name="T19" fmla="*/ 2147483646 h 191"/>
              <a:gd name="T20" fmla="*/ 2147483646 w 257"/>
              <a:gd name="T21" fmla="*/ 2147483646 h 191"/>
              <a:gd name="T22" fmla="*/ 2147483646 w 257"/>
              <a:gd name="T23" fmla="*/ 2147483646 h 191"/>
              <a:gd name="T24" fmla="*/ 2147483646 w 257"/>
              <a:gd name="T25" fmla="*/ 2147483646 h 191"/>
              <a:gd name="T26" fmla="*/ 2147483646 w 257"/>
              <a:gd name="T27" fmla="*/ 2147483646 h 191"/>
              <a:gd name="T28" fmla="*/ 2147483646 w 257"/>
              <a:gd name="T29" fmla="*/ 2147483646 h 191"/>
              <a:gd name="T30" fmla="*/ 2147483646 w 257"/>
              <a:gd name="T31" fmla="*/ 2147483646 h 191"/>
              <a:gd name="T32" fmla="*/ 2147483646 w 257"/>
              <a:gd name="T33" fmla="*/ 2147483646 h 191"/>
              <a:gd name="T34" fmla="*/ 2147483646 w 257"/>
              <a:gd name="T35" fmla="*/ 2147483646 h 191"/>
              <a:gd name="T36" fmla="*/ 2147483646 w 257"/>
              <a:gd name="T37" fmla="*/ 2147483646 h 191"/>
              <a:gd name="T38" fmla="*/ 2147483646 w 257"/>
              <a:gd name="T39" fmla="*/ 2147483646 h 191"/>
              <a:gd name="T40" fmla="*/ 2147483646 w 257"/>
              <a:gd name="T41" fmla="*/ 2147483646 h 191"/>
              <a:gd name="T42" fmla="*/ 2147483646 w 257"/>
              <a:gd name="T43" fmla="*/ 2147483646 h 191"/>
              <a:gd name="T44" fmla="*/ 2147483646 w 257"/>
              <a:gd name="T45" fmla="*/ 2147483646 h 191"/>
              <a:gd name="T46" fmla="*/ 2147483646 w 257"/>
              <a:gd name="T47" fmla="*/ 2147483646 h 191"/>
              <a:gd name="T48" fmla="*/ 2147483646 w 257"/>
              <a:gd name="T49" fmla="*/ 2147483646 h 191"/>
              <a:gd name="T50" fmla="*/ 2147483646 w 257"/>
              <a:gd name="T51" fmla="*/ 2147483646 h 191"/>
              <a:gd name="T52" fmla="*/ 2147483646 w 257"/>
              <a:gd name="T53" fmla="*/ 2147483646 h 191"/>
              <a:gd name="T54" fmla="*/ 2147483646 w 257"/>
              <a:gd name="T55" fmla="*/ 2147483646 h 191"/>
              <a:gd name="T56" fmla="*/ 2147483646 w 257"/>
              <a:gd name="T57" fmla="*/ 2147483646 h 191"/>
              <a:gd name="T58" fmla="*/ 2147483646 w 257"/>
              <a:gd name="T59" fmla="*/ 2147483646 h 191"/>
              <a:gd name="T60" fmla="*/ 2147483646 w 257"/>
              <a:gd name="T61" fmla="*/ 2147483646 h 191"/>
              <a:gd name="T62" fmla="*/ 2147483646 w 257"/>
              <a:gd name="T63" fmla="*/ 2147483646 h 191"/>
              <a:gd name="T64" fmla="*/ 2147483646 w 257"/>
              <a:gd name="T65" fmla="*/ 2147483646 h 191"/>
              <a:gd name="T66" fmla="*/ 2147483646 w 257"/>
              <a:gd name="T67" fmla="*/ 2147483646 h 191"/>
              <a:gd name="T68" fmla="*/ 2147483646 w 257"/>
              <a:gd name="T69" fmla="*/ 2147483646 h 191"/>
              <a:gd name="T70" fmla="*/ 2147483646 w 257"/>
              <a:gd name="T71" fmla="*/ 2147483646 h 191"/>
              <a:gd name="T72" fmla="*/ 2147483646 w 257"/>
              <a:gd name="T73" fmla="*/ 2147483646 h 191"/>
              <a:gd name="T74" fmla="*/ 2147483646 w 257"/>
              <a:gd name="T75" fmla="*/ 2147483646 h 191"/>
              <a:gd name="T76" fmla="*/ 2147483646 w 257"/>
              <a:gd name="T77" fmla="*/ 2147483646 h 191"/>
              <a:gd name="T78" fmla="*/ 2147483646 w 257"/>
              <a:gd name="T79" fmla="*/ 2147483646 h 191"/>
              <a:gd name="T80" fmla="*/ 2147483646 w 257"/>
              <a:gd name="T81" fmla="*/ 2147483646 h 191"/>
              <a:gd name="T82" fmla="*/ 2147483646 w 257"/>
              <a:gd name="T83" fmla="*/ 2147483646 h 191"/>
              <a:gd name="T84" fmla="*/ 2147483646 w 257"/>
              <a:gd name="T85" fmla="*/ 2147483646 h 191"/>
              <a:gd name="T86" fmla="*/ 2147483646 w 257"/>
              <a:gd name="T87" fmla="*/ 2147483646 h 191"/>
              <a:gd name="T88" fmla="*/ 2147483646 w 257"/>
              <a:gd name="T89" fmla="*/ 2147483646 h 191"/>
              <a:gd name="T90" fmla="*/ 2147483646 w 257"/>
              <a:gd name="T91" fmla="*/ 2147483646 h 191"/>
              <a:gd name="T92" fmla="*/ 2147483646 w 257"/>
              <a:gd name="T93" fmla="*/ 2147483646 h 191"/>
              <a:gd name="T94" fmla="*/ 2147483646 w 257"/>
              <a:gd name="T95" fmla="*/ 2147483646 h 191"/>
              <a:gd name="T96" fmla="*/ 2147483646 w 257"/>
              <a:gd name="T97" fmla="*/ 2147483646 h 191"/>
              <a:gd name="T98" fmla="*/ 2147483646 w 257"/>
              <a:gd name="T99" fmla="*/ 2147483646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chemeClr val="tx1"/>
          </a:solidFill>
          <a:ln>
            <a:noFill/>
          </a:ln>
          <a:extLst/>
        </p:spPr>
        <p:txBody>
          <a:bodyPr lIns="68580" tIns="34290" rIns="68580" bIns="54000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KSO_Shape"/>
          <p:cNvSpPr>
            <a:spLocks/>
          </p:cNvSpPr>
          <p:nvPr/>
        </p:nvSpPr>
        <p:spPr bwMode="auto">
          <a:xfrm>
            <a:off x="6948264" y="3839588"/>
            <a:ext cx="464433" cy="813548"/>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35" name="KSO_Shape"/>
          <p:cNvSpPr/>
          <p:nvPr/>
        </p:nvSpPr>
        <p:spPr>
          <a:xfrm>
            <a:off x="5656466" y="2227686"/>
            <a:ext cx="931540" cy="596647"/>
          </a:xfrm>
          <a:custGeom>
            <a:avLst/>
            <a:gdLst/>
            <a:ahLst/>
            <a:cxnLst/>
            <a:rect l="l" t="t" r="r" b="b"/>
            <a:pathLst>
              <a:path w="3095883" h="2092590">
                <a:moveTo>
                  <a:pt x="1714326" y="115005"/>
                </a:moveTo>
                <a:cubicBezTo>
                  <a:pt x="1363633" y="115005"/>
                  <a:pt x="1067904" y="350339"/>
                  <a:pt x="980351" y="672716"/>
                </a:cubicBezTo>
                <a:cubicBezTo>
                  <a:pt x="1054204" y="688080"/>
                  <a:pt x="1123613" y="714214"/>
                  <a:pt x="1186949" y="749118"/>
                </a:cubicBezTo>
                <a:lnTo>
                  <a:pt x="1146949" y="851829"/>
                </a:lnTo>
                <a:cubicBezTo>
                  <a:pt x="1045110" y="792678"/>
                  <a:pt x="924045" y="759572"/>
                  <a:pt x="794454" y="759572"/>
                </a:cubicBezTo>
                <a:cubicBezTo>
                  <a:pt x="421493" y="759572"/>
                  <a:pt x="119149" y="1033787"/>
                  <a:pt x="119149" y="1372048"/>
                </a:cubicBezTo>
                <a:cubicBezTo>
                  <a:pt x="119149" y="1679144"/>
                  <a:pt x="368346" y="1933451"/>
                  <a:pt x="693810" y="1973790"/>
                </a:cubicBezTo>
                <a:lnTo>
                  <a:pt x="2644062" y="1973790"/>
                </a:lnTo>
                <a:cubicBezTo>
                  <a:pt x="2845151" y="1916500"/>
                  <a:pt x="2989619" y="1749402"/>
                  <a:pt x="2989619" y="1552531"/>
                </a:cubicBezTo>
                <a:cubicBezTo>
                  <a:pt x="2989619" y="1330357"/>
                  <a:pt x="2805628" y="1146101"/>
                  <a:pt x="2564544" y="1113415"/>
                </a:cubicBezTo>
                <a:cubicBezTo>
                  <a:pt x="2546404" y="1180567"/>
                  <a:pt x="2519482" y="1244124"/>
                  <a:pt x="2485002" y="1303018"/>
                </a:cubicBezTo>
                <a:lnTo>
                  <a:pt x="2377950" y="1260252"/>
                </a:lnTo>
                <a:cubicBezTo>
                  <a:pt x="2444874" y="1149958"/>
                  <a:pt x="2481419" y="1020296"/>
                  <a:pt x="2481419" y="882098"/>
                </a:cubicBezTo>
                <a:cubicBezTo>
                  <a:pt x="2481419" y="458444"/>
                  <a:pt x="2137980" y="115005"/>
                  <a:pt x="1714326" y="115005"/>
                </a:cubicBezTo>
                <a:close/>
                <a:moveTo>
                  <a:pt x="1714326" y="0"/>
                </a:moveTo>
                <a:cubicBezTo>
                  <a:pt x="2201495" y="0"/>
                  <a:pt x="2596424" y="394929"/>
                  <a:pt x="2596424" y="882098"/>
                </a:cubicBezTo>
                <a:cubicBezTo>
                  <a:pt x="2596424" y="929587"/>
                  <a:pt x="2592672" y="976199"/>
                  <a:pt x="2584027" y="1021384"/>
                </a:cubicBezTo>
                <a:cubicBezTo>
                  <a:pt x="2874515" y="1061994"/>
                  <a:pt x="3095883" y="1284452"/>
                  <a:pt x="3095883" y="1552530"/>
                </a:cubicBezTo>
                <a:cubicBezTo>
                  <a:pt x="3095883" y="1808471"/>
                  <a:pt x="2894108" y="2022828"/>
                  <a:pt x="2623005" y="2077281"/>
                </a:cubicBezTo>
                <a:cubicBezTo>
                  <a:pt x="2590159" y="2087878"/>
                  <a:pt x="2555435" y="2092590"/>
                  <a:pt x="2519757" y="2092590"/>
                </a:cubicBezTo>
                <a:lnTo>
                  <a:pt x="2483815" y="2092590"/>
                </a:lnTo>
                <a:lnTo>
                  <a:pt x="719703" y="2092590"/>
                </a:lnTo>
                <a:cubicBezTo>
                  <a:pt x="662513" y="2092590"/>
                  <a:pt x="607773" y="2080483"/>
                  <a:pt x="557775" y="2057460"/>
                </a:cubicBezTo>
                <a:cubicBezTo>
                  <a:pt x="234310" y="1968384"/>
                  <a:pt x="0" y="1695034"/>
                  <a:pt x="0" y="1372049"/>
                </a:cubicBezTo>
                <a:cubicBezTo>
                  <a:pt x="0" y="974105"/>
                  <a:pt x="355689" y="651508"/>
                  <a:pt x="794454" y="651508"/>
                </a:cubicBezTo>
                <a:lnTo>
                  <a:pt x="864744" y="655744"/>
                </a:lnTo>
                <a:lnTo>
                  <a:pt x="862837" y="654982"/>
                </a:lnTo>
                <a:cubicBezTo>
                  <a:pt x="962103" y="277743"/>
                  <a:pt x="1305780" y="0"/>
                  <a:pt x="171432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cxnSp>
        <p:nvCxnSpPr>
          <p:cNvPr id="38" name="直接箭头连接符 37"/>
          <p:cNvCxnSpPr/>
          <p:nvPr/>
        </p:nvCxnSpPr>
        <p:spPr>
          <a:xfrm>
            <a:off x="1380636" y="3429000"/>
            <a:ext cx="767554"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389882" y="3429000"/>
            <a:ext cx="767554"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4" idx="3"/>
          </p:cNvCxnSpPr>
          <p:nvPr/>
        </p:nvCxnSpPr>
        <p:spPr>
          <a:xfrm>
            <a:off x="5462657" y="3399469"/>
            <a:ext cx="2639867" cy="8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5462657" y="2892319"/>
            <a:ext cx="455287" cy="320656"/>
          </a:xfrm>
          <a:prstGeom prst="straightConnector1">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7162930" y="3407104"/>
            <a:ext cx="0" cy="381936"/>
          </a:xfrm>
          <a:prstGeom prst="straightConnector1">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8087906" y="3407104"/>
            <a:ext cx="0" cy="381936"/>
          </a:xfrm>
          <a:prstGeom prst="straightConnector1">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86956" y="3945111"/>
            <a:ext cx="134523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和目摄像头</a:t>
            </a:r>
            <a:endParaRPr lang="zh-CN" altLang="en-US" dirty="0">
              <a:latin typeface="微软雅黑" panose="020B0503020204020204" pitchFamily="34" charset="-122"/>
              <a:ea typeface="微软雅黑" panose="020B0503020204020204" pitchFamily="34" charset="-122"/>
            </a:endParaRPr>
          </a:p>
        </p:txBody>
      </p:sp>
      <p:sp>
        <p:nvSpPr>
          <p:cNvPr id="59" name="文本框 58"/>
          <p:cNvSpPr txBox="1"/>
          <p:nvPr/>
        </p:nvSpPr>
        <p:spPr>
          <a:xfrm>
            <a:off x="2520292" y="3951291"/>
            <a:ext cx="90978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网关</a:t>
            </a:r>
          </a:p>
        </p:txBody>
      </p:sp>
      <p:sp>
        <p:nvSpPr>
          <p:cNvPr id="60" name="文本框 59"/>
          <p:cNvSpPr txBox="1"/>
          <p:nvPr/>
        </p:nvSpPr>
        <p:spPr>
          <a:xfrm>
            <a:off x="3707904" y="4150851"/>
            <a:ext cx="2114877"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和目视频</a:t>
            </a:r>
            <a:r>
              <a:rPr lang="zh-CN" altLang="en-US" dirty="0">
                <a:latin typeface="微软雅黑" panose="020B0503020204020204" pitchFamily="34" charset="-122"/>
                <a:ea typeface="微软雅黑" panose="020B0503020204020204" pitchFamily="34" charset="-122"/>
              </a:rPr>
              <a:t>处理</a:t>
            </a:r>
            <a:r>
              <a:rPr lang="zh-CN" altLang="en-US" dirty="0" smtClean="0">
                <a:latin typeface="微软雅黑" panose="020B0503020204020204" pitchFamily="34" charset="-122"/>
                <a:ea typeface="微软雅黑" panose="020B0503020204020204" pitchFamily="34" charset="-122"/>
              </a:rPr>
              <a:t>平台</a:t>
            </a:r>
            <a:endParaRPr lang="zh-CN" altLang="en-US"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6372200" y="2147278"/>
            <a:ext cx="1627699"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视频云存储</a:t>
            </a:r>
            <a:endParaRPr lang="zh-CN" altLang="en-US"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5944521" y="4145783"/>
            <a:ext cx="1632004"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手机</a:t>
            </a:r>
            <a:r>
              <a:rPr lang="en-US" altLang="zh-CN" dirty="0" smtClean="0">
                <a:latin typeface="微软雅黑" panose="020B0503020204020204" pitchFamily="34" charset="-122"/>
                <a:ea typeface="微软雅黑" panose="020B0503020204020204" pitchFamily="34" charset="-122"/>
              </a:rPr>
              <a:t>app</a:t>
            </a:r>
            <a:endParaRPr lang="zh-CN" altLang="en-US" dirty="0">
              <a:latin typeface="微软雅黑" panose="020B0503020204020204" pitchFamily="34" charset="-122"/>
              <a:ea typeface="微软雅黑" panose="020B0503020204020204" pitchFamily="34" charset="-122"/>
            </a:endParaRPr>
          </a:p>
        </p:txBody>
      </p:sp>
      <p:sp>
        <p:nvSpPr>
          <p:cNvPr id="63" name="文本框 62"/>
          <p:cNvSpPr txBox="1"/>
          <p:nvPr/>
        </p:nvSpPr>
        <p:spPr>
          <a:xfrm>
            <a:off x="8444513" y="4087509"/>
            <a:ext cx="756181"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PC</a:t>
            </a:r>
            <a:endParaRPr lang="zh-CN" altLang="en-US"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6084168" y="3442604"/>
            <a:ext cx="1034274" cy="369332"/>
          </a:xfrm>
          <a:prstGeom prst="rect">
            <a:avLst/>
          </a:prstGeom>
          <a:noFill/>
        </p:spPr>
        <p:txBody>
          <a:bodyPr wrap="square" rtlCol="0">
            <a:spAutoFit/>
          </a:bodyPr>
          <a:lstStyle/>
          <a:p>
            <a:r>
              <a:rPr lang="en-US" altLang="zh-CN" b="1" dirty="0" smtClean="0"/>
              <a:t>4G/</a:t>
            </a:r>
            <a:r>
              <a:rPr lang="en-US" altLang="zh-CN" b="1" dirty="0" err="1" smtClean="0"/>
              <a:t>wifi</a:t>
            </a:r>
            <a:endParaRPr lang="zh-CN" altLang="en-US" b="1" dirty="0"/>
          </a:p>
        </p:txBody>
      </p:sp>
      <p:sp>
        <p:nvSpPr>
          <p:cNvPr id="66" name="文本框 65"/>
          <p:cNvSpPr txBox="1"/>
          <p:nvPr/>
        </p:nvSpPr>
        <p:spPr>
          <a:xfrm>
            <a:off x="1380636" y="2981643"/>
            <a:ext cx="1034274" cy="369332"/>
          </a:xfrm>
          <a:prstGeom prst="rect">
            <a:avLst/>
          </a:prstGeom>
          <a:noFill/>
        </p:spPr>
        <p:txBody>
          <a:bodyPr wrap="square" rtlCol="0">
            <a:spAutoFit/>
          </a:bodyPr>
          <a:lstStyle/>
          <a:p>
            <a:r>
              <a:rPr lang="en-US" altLang="zh-CN" b="1" dirty="0" err="1" smtClean="0"/>
              <a:t>wifi</a:t>
            </a:r>
            <a:endParaRPr lang="zh-CN" altLang="en-US" b="1" dirty="0"/>
          </a:p>
        </p:txBody>
      </p:sp>
      <p:sp>
        <p:nvSpPr>
          <p:cNvPr id="39" name="标题 1"/>
          <p:cNvSpPr txBox="1">
            <a:spLocks/>
          </p:cNvSpPr>
          <p:nvPr/>
        </p:nvSpPr>
        <p:spPr bwMode="auto">
          <a:xfrm>
            <a:off x="35496" y="125388"/>
            <a:ext cx="7993063" cy="495300"/>
          </a:xfrm>
          <a:prstGeom prst="rect">
            <a:avLst/>
          </a:prstGeom>
        </p:spPr>
        <p:txBody>
          <a:bodyPr/>
          <a:lstStyle>
            <a:defPPr>
              <a:defRPr lang="zh-CN"/>
            </a:defPPr>
            <a:lvl1pPr>
              <a:spcBef>
                <a:spcPct val="0"/>
              </a:spcBef>
              <a:buNone/>
              <a:defRPr sz="3200">
                <a:solidFill>
                  <a:srgbClr val="FFFFFF"/>
                </a:solidFill>
                <a:latin typeface="微软雅黑" pitchFamily="34" charset="-122"/>
                <a:ea typeface="微软雅黑" pitchFamily="34" charset="-122"/>
              </a:defRPr>
            </a:lvl1pPr>
          </a:lstStyle>
          <a:p>
            <a:r>
              <a:rPr lang="zh-CN" altLang="en-US" sz="2400" b="1" dirty="0" smtClean="0"/>
              <a:t>和目：满足家庭安防市场需求</a:t>
            </a:r>
            <a:endParaRPr lang="en-US" altLang="zh-CN" sz="2400" b="1" dirty="0"/>
          </a:p>
        </p:txBody>
      </p:sp>
      <p:pic>
        <p:nvPicPr>
          <p:cNvPr id="36" name="图片 35"/>
          <p:cNvPicPr/>
          <p:nvPr/>
        </p:nvPicPr>
        <p:blipFill>
          <a:blip r:embed="rId8"/>
          <a:stretch>
            <a:fillRect/>
          </a:stretch>
        </p:blipFill>
        <p:spPr>
          <a:xfrm>
            <a:off x="3269133" y="5159814"/>
            <a:ext cx="877542" cy="1183403"/>
          </a:xfrm>
          <a:prstGeom prst="rect">
            <a:avLst/>
          </a:prstGeom>
        </p:spPr>
      </p:pic>
    </p:spTree>
    <p:extLst>
      <p:ext uri="{BB962C8B-B14F-4D97-AF65-F5344CB8AC3E}">
        <p14:creationId xmlns:p14="http://schemas.microsoft.com/office/powerpoint/2010/main" val="30758776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35496" y="692696"/>
          <a:ext cx="9073009" cy="5069537"/>
        </p:xfrm>
        <a:graphic>
          <a:graphicData uri="http://schemas.openxmlformats.org/drawingml/2006/table">
            <a:tbl>
              <a:tblPr>
                <a:tableStyleId>{5C22544A-7EE6-4342-B048-85BDC9FD1C3A}</a:tableStyleId>
              </a:tblPr>
              <a:tblGrid>
                <a:gridCol w="1080120"/>
                <a:gridCol w="2016224"/>
                <a:gridCol w="1800200"/>
                <a:gridCol w="1440160"/>
                <a:gridCol w="1512168"/>
                <a:gridCol w="1224137"/>
              </a:tblGrid>
              <a:tr h="283754">
                <a:tc>
                  <a:txBody>
                    <a:bodyPr/>
                    <a:lstStyle/>
                    <a:p>
                      <a:pPr algn="l" fontAlgn="ctr"/>
                      <a:r>
                        <a:rPr lang="zh-CN" altLang="en-US" sz="1600" b="1" u="none" strike="noStrike" dirty="0">
                          <a:effectLst/>
                          <a:latin typeface="微软雅黑" panose="020B0503020204020204" pitchFamily="34" charset="-122"/>
                          <a:ea typeface="微软雅黑" panose="020B0503020204020204" pitchFamily="34" charset="-122"/>
                        </a:rPr>
                        <a:t>　</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ctr" fontAlgn="ctr"/>
                      <a:r>
                        <a:rPr lang="zh-CN" altLang="en-US" sz="1600" b="1" u="none" strike="noStrike" dirty="0">
                          <a:solidFill>
                            <a:srgbClr val="0000FF"/>
                          </a:solidFill>
                          <a:effectLst/>
                          <a:latin typeface="微软雅黑" panose="020B0503020204020204" pitchFamily="34" charset="-122"/>
                          <a:ea typeface="微软雅黑" panose="020B0503020204020204" pitchFamily="34" charset="-122"/>
                        </a:rPr>
                        <a:t>和目</a:t>
                      </a:r>
                      <a:endParaRPr lang="zh-CN" altLang="en-US" sz="1600" b="1" i="0" u="none" strike="noStrike" dirty="0">
                        <a:solidFill>
                          <a:srgbClr val="0000FF"/>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ctr" fontAlgn="ctr"/>
                      <a:r>
                        <a:rPr lang="zh-CN" altLang="en-US" sz="1600" b="1" u="none" strike="noStrike" dirty="0">
                          <a:solidFill>
                            <a:srgbClr val="0000FF"/>
                          </a:solidFill>
                          <a:effectLst/>
                          <a:latin typeface="微软雅黑" panose="020B0503020204020204" pitchFamily="34" charset="-122"/>
                          <a:ea typeface="微软雅黑" panose="020B0503020204020204" pitchFamily="34" charset="-122"/>
                        </a:rPr>
                        <a:t>海康萤石</a:t>
                      </a:r>
                      <a:endParaRPr lang="zh-CN" altLang="en-US" sz="1600" b="1" i="0" u="none" strike="noStrike" dirty="0">
                        <a:solidFill>
                          <a:srgbClr val="0000FF"/>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ctr" fontAlgn="ctr"/>
                      <a:r>
                        <a:rPr lang="zh-CN" altLang="en-US" sz="1600" b="1" u="none" strike="noStrike" dirty="0">
                          <a:solidFill>
                            <a:srgbClr val="0000FF"/>
                          </a:solidFill>
                          <a:effectLst/>
                          <a:latin typeface="微软雅黑" panose="020B0503020204020204" pitchFamily="34" charset="-122"/>
                          <a:ea typeface="微软雅黑" panose="020B0503020204020204" pitchFamily="34" charset="-122"/>
                        </a:rPr>
                        <a:t>大华乐橙</a:t>
                      </a:r>
                      <a:endParaRPr lang="zh-CN" altLang="en-US" sz="1600" b="1" i="0" u="none" strike="noStrike" dirty="0">
                        <a:solidFill>
                          <a:srgbClr val="0000FF"/>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ctr" fontAlgn="ctr"/>
                      <a:r>
                        <a:rPr lang="zh-CN" altLang="en-US" sz="1600" b="1" u="none" strike="noStrike" dirty="0">
                          <a:solidFill>
                            <a:srgbClr val="0000FF"/>
                          </a:solidFill>
                          <a:effectLst/>
                          <a:latin typeface="微软雅黑" panose="020B0503020204020204" pitchFamily="34" charset="-122"/>
                          <a:ea typeface="微软雅黑" panose="020B0503020204020204" pitchFamily="34" charset="-122"/>
                        </a:rPr>
                        <a:t>小米</a:t>
                      </a:r>
                      <a:endParaRPr lang="zh-CN" altLang="en-US" sz="1600" b="1" i="0" u="none" strike="noStrike" dirty="0">
                        <a:solidFill>
                          <a:srgbClr val="0000FF"/>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ctr" fontAlgn="ctr"/>
                      <a:r>
                        <a:rPr lang="en-US" altLang="zh-CN" sz="1600" b="1" u="none" strike="noStrike" dirty="0">
                          <a:solidFill>
                            <a:srgbClr val="0000FF"/>
                          </a:solidFill>
                          <a:effectLst/>
                          <a:latin typeface="微软雅黑" panose="020B0503020204020204" pitchFamily="34" charset="-122"/>
                          <a:ea typeface="微软雅黑" panose="020B0503020204020204" pitchFamily="34" charset="-122"/>
                        </a:rPr>
                        <a:t>360</a:t>
                      </a:r>
                      <a:endParaRPr lang="en-US" altLang="zh-CN" sz="1600" b="1" i="0" u="none" strike="noStrike" dirty="0">
                        <a:solidFill>
                          <a:srgbClr val="0000FF"/>
                        </a:solidFill>
                        <a:effectLst/>
                        <a:latin typeface="微软雅黑" panose="020B0503020204020204" pitchFamily="34" charset="-122"/>
                        <a:ea typeface="微软雅黑" panose="020B0503020204020204" pitchFamily="34" charset="-122"/>
                      </a:endParaRPr>
                    </a:p>
                  </a:txBody>
                  <a:tcPr marL="6155" marR="6155" marT="6155" marB="0" anchor="ctr"/>
                </a:tc>
              </a:tr>
              <a:tr h="641433">
                <a:tc>
                  <a:txBody>
                    <a:bodyPr/>
                    <a:lstStyle/>
                    <a:p>
                      <a:pPr algn="ctr" fontAlgn="ctr"/>
                      <a:r>
                        <a:rPr lang="zh-CN" altLang="en-US" sz="1600" b="1" u="none" strike="noStrike" dirty="0">
                          <a:solidFill>
                            <a:schemeClr val="tx1"/>
                          </a:solidFill>
                          <a:effectLst/>
                          <a:latin typeface="微软雅黑" panose="020B0503020204020204" pitchFamily="34" charset="-122"/>
                          <a:ea typeface="微软雅黑" panose="020B0503020204020204" pitchFamily="34" charset="-122"/>
                        </a:rPr>
                        <a:t>做工</a:t>
                      </a:r>
                      <a:endParaRPr lang="zh-CN" alt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b="1" u="none" strike="noStrike" dirty="0" smtClean="0">
                          <a:solidFill>
                            <a:srgbClr val="FF0000"/>
                          </a:solidFill>
                          <a:effectLst/>
                          <a:latin typeface="微软雅黑" panose="020B0503020204020204" pitchFamily="34" charset="-122"/>
                          <a:ea typeface="微软雅黑" panose="020B0503020204020204" pitchFamily="34" charset="-122"/>
                        </a:rPr>
                        <a:t>独家</a:t>
                      </a: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外观</a:t>
                      </a:r>
                      <a:r>
                        <a:rPr lang="zh-CN" altLang="en-US" sz="1200" u="none" strike="noStrike" dirty="0">
                          <a:effectLst/>
                          <a:latin typeface="微软雅黑" panose="020B0503020204020204" pitchFamily="34" charset="-122"/>
                          <a:ea typeface="微软雅黑" panose="020B0503020204020204" pitchFamily="34" charset="-122"/>
                        </a:rPr>
                        <a:t>设计，小巧精致，整体做工更上档次</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做工较好，低端</a:t>
                      </a:r>
                      <a:r>
                        <a:rPr lang="zh-CN" altLang="en-US" sz="1200" u="none" strike="noStrike" dirty="0">
                          <a:effectLst/>
                          <a:latin typeface="微软雅黑" panose="020B0503020204020204" pitchFamily="34" charset="-122"/>
                          <a:ea typeface="微软雅黑" panose="020B0503020204020204" pitchFamily="34" charset="-122"/>
                        </a:rPr>
                        <a:t>产品材质用</a:t>
                      </a:r>
                      <a:r>
                        <a:rPr lang="zh-CN" altLang="en-US" sz="1200" u="none" strike="noStrike" dirty="0" smtClean="0">
                          <a:effectLst/>
                          <a:latin typeface="微软雅黑" panose="020B0503020204020204" pitchFamily="34" charset="-122"/>
                          <a:ea typeface="微软雅黑" panose="020B0503020204020204" pitchFamily="34" charset="-122"/>
                        </a:rPr>
                        <a:t>料较差</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做工较好，低端</a:t>
                      </a:r>
                      <a:r>
                        <a:rPr lang="zh-CN" altLang="en-US" sz="1200" u="none" strike="noStrike" dirty="0">
                          <a:effectLst/>
                          <a:latin typeface="微软雅黑" panose="020B0503020204020204" pitchFamily="34" charset="-122"/>
                          <a:ea typeface="微软雅黑" panose="020B0503020204020204" pitchFamily="34" charset="-122"/>
                        </a:rPr>
                        <a:t>产品材质用</a:t>
                      </a:r>
                      <a:r>
                        <a:rPr lang="zh-CN" altLang="en-US" sz="1200" u="none" strike="noStrike" dirty="0" smtClean="0">
                          <a:effectLst/>
                          <a:latin typeface="微软雅黑" panose="020B0503020204020204" pitchFamily="34" charset="-122"/>
                          <a:ea typeface="微软雅黑" panose="020B0503020204020204" pitchFamily="34" charset="-122"/>
                        </a:rPr>
                        <a:t>料较差</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普通公</a:t>
                      </a:r>
                      <a:r>
                        <a:rPr lang="zh-CN" altLang="en-US" sz="1200" u="none" strike="noStrike" dirty="0" smtClean="0">
                          <a:effectLst/>
                          <a:latin typeface="微软雅黑" panose="020B0503020204020204" pitchFamily="34" charset="-122"/>
                          <a:ea typeface="微软雅黑" panose="020B0503020204020204" pitchFamily="34" charset="-122"/>
                        </a:rPr>
                        <a:t>模</a:t>
                      </a:r>
                      <a:endParaRPr lang="en-US" altLang="zh-CN" sz="1200" u="none" strike="noStrike" dirty="0" smtClean="0">
                        <a:effectLst/>
                        <a:latin typeface="微软雅黑" panose="020B0503020204020204" pitchFamily="34" charset="-122"/>
                        <a:ea typeface="微软雅黑" panose="020B0503020204020204" pitchFamily="34" charset="-122"/>
                      </a:endParaRPr>
                    </a:p>
                    <a:p>
                      <a:pPr algn="l" fontAlgn="ctr"/>
                      <a:r>
                        <a:rPr lang="zh-CN" altLang="en-US" sz="1200" u="none" strike="noStrike" dirty="0" smtClean="0">
                          <a:effectLst/>
                          <a:latin typeface="微软雅黑" panose="020B0503020204020204" pitchFamily="34" charset="-122"/>
                          <a:ea typeface="微软雅黑" panose="020B0503020204020204" pitchFamily="34" charset="-122"/>
                        </a:rPr>
                        <a:t>塑料</a:t>
                      </a:r>
                      <a:r>
                        <a:rPr lang="zh-CN" altLang="en-US" sz="1200" u="none" strike="noStrike" dirty="0">
                          <a:effectLst/>
                          <a:latin typeface="微软雅黑" panose="020B0503020204020204" pitchFamily="34" charset="-122"/>
                          <a:ea typeface="微软雅黑" panose="020B0503020204020204" pitchFamily="34" charset="-122"/>
                        </a:rPr>
                        <a:t>机身</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普通公</a:t>
                      </a:r>
                      <a:r>
                        <a:rPr lang="zh-CN" altLang="en-US" sz="1200" u="none" strike="noStrike" dirty="0" smtClean="0">
                          <a:effectLst/>
                          <a:latin typeface="微软雅黑" panose="020B0503020204020204" pitchFamily="34" charset="-122"/>
                          <a:ea typeface="微软雅黑" panose="020B0503020204020204" pitchFamily="34" charset="-122"/>
                        </a:rPr>
                        <a:t>模</a:t>
                      </a:r>
                      <a:endParaRPr lang="en-US" altLang="zh-CN" sz="1200" u="none" strike="noStrike" dirty="0" smtClean="0">
                        <a:effectLst/>
                        <a:latin typeface="微软雅黑" panose="020B0503020204020204" pitchFamily="34" charset="-122"/>
                        <a:ea typeface="微软雅黑" panose="020B0503020204020204" pitchFamily="34" charset="-122"/>
                      </a:endParaRPr>
                    </a:p>
                    <a:p>
                      <a:pPr algn="l" fontAlgn="ctr"/>
                      <a:r>
                        <a:rPr lang="zh-CN" altLang="en-US" sz="1200" u="none" strike="noStrike" dirty="0" smtClean="0">
                          <a:effectLst/>
                          <a:latin typeface="微软雅黑" panose="020B0503020204020204" pitchFamily="34" charset="-122"/>
                          <a:ea typeface="微软雅黑" panose="020B0503020204020204" pitchFamily="34" charset="-122"/>
                        </a:rPr>
                        <a:t>塑料</a:t>
                      </a:r>
                      <a:r>
                        <a:rPr lang="zh-CN" altLang="en-US" sz="1200" u="none" strike="noStrike" dirty="0">
                          <a:effectLst/>
                          <a:latin typeface="微软雅黑" panose="020B0503020204020204" pitchFamily="34" charset="-122"/>
                          <a:ea typeface="微软雅黑" panose="020B0503020204020204" pitchFamily="34" charset="-122"/>
                        </a:rPr>
                        <a:t>机身</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r>
              <a:tr h="885311">
                <a:tc>
                  <a:txBody>
                    <a:bodyPr/>
                    <a:lstStyle/>
                    <a:p>
                      <a:pPr algn="ctr" fontAlgn="ctr"/>
                      <a:r>
                        <a:rPr lang="zh-CN" altLang="en-US" sz="1600" b="1" u="none" strike="noStrike" dirty="0">
                          <a:solidFill>
                            <a:schemeClr val="tx1"/>
                          </a:solidFill>
                          <a:effectLst/>
                          <a:latin typeface="微软雅黑" panose="020B0503020204020204" pitchFamily="34" charset="-122"/>
                          <a:ea typeface="微软雅黑" panose="020B0503020204020204" pitchFamily="34" charset="-122"/>
                        </a:rPr>
                        <a:t>图像</a:t>
                      </a:r>
                      <a:endParaRPr lang="zh-CN" alt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高清画质</a:t>
                      </a:r>
                      <a:r>
                        <a:rPr lang="zh-CN" altLang="en-US" sz="1200" u="none" strike="noStrike" dirty="0">
                          <a:effectLst/>
                          <a:latin typeface="微软雅黑" panose="020B0503020204020204" pitchFamily="34" charset="-122"/>
                          <a:ea typeface="微软雅黑" panose="020B0503020204020204" pitchFamily="34" charset="-122"/>
                        </a:rPr>
                        <a:t>、</a:t>
                      </a:r>
                      <a:r>
                        <a:rPr lang="en-US" altLang="zh-CN" sz="1200" u="none" strike="noStrike" dirty="0">
                          <a:effectLst/>
                          <a:latin typeface="微软雅黑" panose="020B0503020204020204" pitchFamily="34" charset="-122"/>
                          <a:ea typeface="微软雅黑" panose="020B0503020204020204" pitchFamily="34" charset="-122"/>
                        </a:rPr>
                        <a:t>100°</a:t>
                      </a:r>
                      <a:r>
                        <a:rPr lang="zh-CN" altLang="en-US" sz="1200" u="none" strike="noStrike" dirty="0">
                          <a:effectLst/>
                          <a:latin typeface="微软雅黑" panose="020B0503020204020204" pitchFamily="34" charset="-122"/>
                          <a:ea typeface="微软雅黑" panose="020B0503020204020204" pitchFamily="34" charset="-122"/>
                        </a:rPr>
                        <a:t>以上大视角、平均</a:t>
                      </a:r>
                      <a:r>
                        <a:rPr lang="en-US" altLang="zh-CN" sz="1200" u="none" strike="noStrike" dirty="0">
                          <a:effectLst/>
                          <a:latin typeface="微软雅黑" panose="020B0503020204020204" pitchFamily="34" charset="-122"/>
                          <a:ea typeface="微软雅黑" panose="020B0503020204020204" pitchFamily="34" charset="-122"/>
                        </a:rPr>
                        <a:t>30</a:t>
                      </a:r>
                      <a:r>
                        <a:rPr lang="zh-CN" altLang="en-US" sz="1200" u="none" strike="noStrike" dirty="0">
                          <a:effectLst/>
                          <a:latin typeface="微软雅黑" panose="020B0503020204020204" pitchFamily="34" charset="-122"/>
                          <a:ea typeface="微软雅黑" panose="020B0503020204020204" pitchFamily="34" charset="-122"/>
                        </a:rPr>
                        <a:t>帧</a:t>
                      </a:r>
                      <a:r>
                        <a:rPr lang="en-US" altLang="zh-CN" sz="1200" u="none" strike="noStrike" dirty="0">
                          <a:effectLst/>
                          <a:latin typeface="微软雅黑" panose="020B0503020204020204" pitchFamily="34" charset="-122"/>
                          <a:ea typeface="微软雅黑" panose="020B0503020204020204" pitchFamily="34" charset="-122"/>
                        </a:rPr>
                        <a:t>/s</a:t>
                      </a:r>
                      <a:r>
                        <a:rPr lang="zh-CN" altLang="en-US" sz="1200" u="none" strike="noStrike" dirty="0">
                          <a:effectLst/>
                          <a:latin typeface="微软雅黑" panose="020B0503020204020204" pitchFamily="34" charset="-122"/>
                          <a:ea typeface="微软雅黑" panose="020B0503020204020204" pitchFamily="34" charset="-122"/>
                        </a:rPr>
                        <a:t>高流畅度、色彩还原度高，夜视效果好。</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图像</a:t>
                      </a:r>
                      <a:r>
                        <a:rPr lang="zh-CN" altLang="en-US" sz="1200" u="none" strike="noStrike" dirty="0" smtClean="0">
                          <a:effectLst/>
                          <a:latin typeface="微软雅黑" panose="020B0503020204020204" pitchFamily="34" charset="-122"/>
                          <a:ea typeface="微软雅黑" panose="020B0503020204020204" pitchFamily="34" charset="-122"/>
                        </a:rPr>
                        <a:t>质量好，色彩</a:t>
                      </a:r>
                      <a:r>
                        <a:rPr lang="zh-CN" altLang="en-US" sz="1200" u="none" strike="noStrike" dirty="0">
                          <a:effectLst/>
                          <a:latin typeface="微软雅黑" panose="020B0503020204020204" pitchFamily="34" charset="-122"/>
                          <a:ea typeface="微软雅黑" panose="020B0503020204020204" pitchFamily="34" charset="-122"/>
                        </a:rPr>
                        <a:t>、白平衡表现略差，平均帧率</a:t>
                      </a:r>
                      <a:r>
                        <a:rPr lang="en-US" altLang="zh-CN" sz="1200" u="none" strike="noStrike" dirty="0">
                          <a:effectLst/>
                          <a:latin typeface="微软雅黑" panose="020B0503020204020204" pitchFamily="34" charset="-122"/>
                          <a:ea typeface="微软雅黑" panose="020B0503020204020204" pitchFamily="34" charset="-122"/>
                        </a:rPr>
                        <a:t>25</a:t>
                      </a:r>
                      <a:r>
                        <a:rPr lang="zh-CN" altLang="en-US" sz="1200" u="none" strike="noStrike" dirty="0">
                          <a:effectLst/>
                          <a:latin typeface="微软雅黑" panose="020B0503020204020204" pitchFamily="34" charset="-122"/>
                          <a:ea typeface="微软雅黑" panose="020B0503020204020204" pitchFamily="34" charset="-122"/>
                        </a:rPr>
                        <a:t>帧</a:t>
                      </a:r>
                      <a:r>
                        <a:rPr lang="en-US" altLang="zh-CN" sz="1200" u="none" strike="noStrike" dirty="0">
                          <a:effectLst/>
                          <a:latin typeface="微软雅黑" panose="020B0503020204020204" pitchFamily="34" charset="-122"/>
                          <a:ea typeface="微软雅黑" panose="020B0503020204020204" pitchFamily="34" charset="-122"/>
                        </a:rPr>
                        <a:t>/s</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画质较差，平均帧率</a:t>
                      </a:r>
                      <a:r>
                        <a:rPr lang="en-US" altLang="zh-CN" sz="1200" u="none" strike="noStrike" dirty="0">
                          <a:effectLst/>
                          <a:latin typeface="微软雅黑" panose="020B0503020204020204" pitchFamily="34" charset="-122"/>
                          <a:ea typeface="微软雅黑" panose="020B0503020204020204" pitchFamily="34" charset="-122"/>
                        </a:rPr>
                        <a:t>15</a:t>
                      </a:r>
                      <a:r>
                        <a:rPr lang="zh-CN" altLang="en-US" sz="1200" u="none" strike="noStrike" dirty="0">
                          <a:effectLst/>
                          <a:latin typeface="微软雅黑" panose="020B0503020204020204" pitchFamily="34" charset="-122"/>
                          <a:ea typeface="微软雅黑" panose="020B0503020204020204" pitchFamily="34" charset="-122"/>
                        </a:rPr>
                        <a:t>帧</a:t>
                      </a:r>
                      <a:r>
                        <a:rPr lang="en-US" altLang="zh-CN" sz="1200" u="none" strike="noStrike" dirty="0">
                          <a:effectLst/>
                          <a:latin typeface="微软雅黑" panose="020B0503020204020204" pitchFamily="34" charset="-122"/>
                          <a:ea typeface="微软雅黑" panose="020B0503020204020204" pitchFamily="34" charset="-122"/>
                        </a:rPr>
                        <a:t>/s</a:t>
                      </a:r>
                      <a:r>
                        <a:rPr lang="zh-CN" altLang="en-US" sz="1200" u="none" strike="noStrike" dirty="0">
                          <a:effectLst/>
                          <a:latin typeface="微软雅黑" panose="020B0503020204020204" pitchFamily="34" charset="-122"/>
                          <a:ea typeface="微软雅黑" panose="020B0503020204020204" pitchFamily="34" charset="-122"/>
                        </a:rPr>
                        <a:t>以下、流畅度低，视角一般在</a:t>
                      </a:r>
                      <a:r>
                        <a:rPr lang="en-US" altLang="zh-CN" sz="1200" u="none" strike="noStrike" dirty="0">
                          <a:effectLst/>
                          <a:latin typeface="微软雅黑" panose="020B0503020204020204" pitchFamily="34" charset="-122"/>
                          <a:ea typeface="微软雅黑" panose="020B0503020204020204" pitchFamily="34" charset="-122"/>
                        </a:rPr>
                        <a:t>90°</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画质较差，平均帧率</a:t>
                      </a:r>
                      <a:r>
                        <a:rPr lang="en-US" altLang="zh-CN" sz="1200" u="none" strike="noStrike">
                          <a:effectLst/>
                          <a:latin typeface="微软雅黑" panose="020B0503020204020204" pitchFamily="34" charset="-122"/>
                          <a:ea typeface="微软雅黑" panose="020B0503020204020204" pitchFamily="34" charset="-122"/>
                        </a:rPr>
                        <a:t>15</a:t>
                      </a:r>
                      <a:r>
                        <a:rPr lang="zh-CN" altLang="en-US" sz="1200" u="none" strike="noStrike">
                          <a:effectLst/>
                          <a:latin typeface="微软雅黑" panose="020B0503020204020204" pitchFamily="34" charset="-122"/>
                          <a:ea typeface="微软雅黑" panose="020B0503020204020204" pitchFamily="34" charset="-122"/>
                        </a:rPr>
                        <a:t>帧</a:t>
                      </a:r>
                      <a:r>
                        <a:rPr lang="en-US" altLang="zh-CN" sz="1200" u="none" strike="noStrike">
                          <a:effectLst/>
                          <a:latin typeface="微软雅黑" panose="020B0503020204020204" pitchFamily="34" charset="-122"/>
                          <a:ea typeface="微软雅黑" panose="020B0503020204020204" pitchFamily="34" charset="-122"/>
                        </a:rPr>
                        <a:t>/s</a:t>
                      </a:r>
                      <a:r>
                        <a:rPr lang="zh-CN" altLang="en-US" sz="1200" u="none" strike="noStrike">
                          <a:effectLst/>
                          <a:latin typeface="微软雅黑" panose="020B0503020204020204" pitchFamily="34" charset="-122"/>
                          <a:ea typeface="微软雅黑" panose="020B0503020204020204" pitchFamily="34" charset="-122"/>
                        </a:rPr>
                        <a:t>以下，弱光下图像黯淡、噪点较多</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静态图像质量整体接近和目水准，动态画面下明显下降</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r>
              <a:tr h="1069822">
                <a:tc>
                  <a:txBody>
                    <a:bodyPr/>
                    <a:lstStyle/>
                    <a:p>
                      <a:pPr algn="ctr" fontAlgn="ctr"/>
                      <a:r>
                        <a:rPr lang="zh-CN" altLang="en-US" sz="1600" b="1" u="none" strike="noStrike" dirty="0">
                          <a:solidFill>
                            <a:schemeClr val="tx1"/>
                          </a:solidFill>
                          <a:effectLst/>
                          <a:latin typeface="微软雅黑" panose="020B0503020204020204" pitchFamily="34" charset="-122"/>
                          <a:ea typeface="微软雅黑" panose="020B0503020204020204" pitchFamily="34" charset="-122"/>
                        </a:rPr>
                        <a:t>云端性能</a:t>
                      </a:r>
                      <a:endParaRPr lang="zh-CN" alt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b="1" u="none" strike="noStrike" dirty="0" smtClean="0">
                          <a:solidFill>
                            <a:srgbClr val="FF0000"/>
                          </a:solidFill>
                          <a:effectLst/>
                          <a:latin typeface="微软雅黑" panose="020B0503020204020204" pitchFamily="34" charset="-122"/>
                          <a:ea typeface="微软雅黑" panose="020B0503020204020204" pitchFamily="34" charset="-122"/>
                        </a:rPr>
                        <a:t>快速视频加载，低延时</a:t>
                      </a:r>
                      <a:r>
                        <a:rPr lang="zh-CN" altLang="en-US" sz="1200" u="none" strike="noStrike" dirty="0">
                          <a:effectLst/>
                          <a:latin typeface="微软雅黑" panose="020B0503020204020204" pitchFamily="34" charset="-122"/>
                          <a:ea typeface="微软雅黑" panose="020B0503020204020204" pitchFamily="34" charset="-122"/>
                        </a:rPr>
                        <a:t/>
                      </a:r>
                      <a:br>
                        <a:rPr lang="zh-CN" altLang="en-US" sz="1200" u="none" strike="noStrike" dirty="0">
                          <a:effectLst/>
                          <a:latin typeface="微软雅黑" panose="020B0503020204020204" pitchFamily="34" charset="-122"/>
                          <a:ea typeface="微软雅黑" panose="020B0503020204020204" pitchFamily="34" charset="-122"/>
                        </a:rPr>
                      </a:br>
                      <a:endParaRPr lang="en-US" altLang="zh-CN" sz="1200" u="none" strike="noStrike" dirty="0" smtClean="0">
                        <a:effectLst/>
                        <a:latin typeface="微软雅黑" panose="020B0503020204020204" pitchFamily="34" charset="-122"/>
                        <a:ea typeface="微软雅黑" panose="020B0503020204020204" pitchFamily="34" charset="-122"/>
                      </a:endParaRPr>
                    </a:p>
                    <a:p>
                      <a:pPr algn="l" fontAlgn="ctr"/>
                      <a:r>
                        <a:rPr lang="zh-CN" altLang="en-US" sz="1200" u="none" strike="noStrike" dirty="0" smtClean="0">
                          <a:effectLst/>
                          <a:latin typeface="微软雅黑" panose="020B0503020204020204" pitchFamily="34" charset="-122"/>
                          <a:ea typeface="微软雅黑" panose="020B0503020204020204" pitchFamily="34" charset="-122"/>
                        </a:rPr>
                        <a:t>登录</a:t>
                      </a:r>
                      <a:r>
                        <a:rPr lang="zh-CN" altLang="en-US" sz="1200" u="none" strike="noStrike" dirty="0">
                          <a:effectLst/>
                          <a:latin typeface="微软雅黑" panose="020B0503020204020204" pitchFamily="34" charset="-122"/>
                          <a:ea typeface="微软雅黑" panose="020B0503020204020204" pitchFamily="34" charset="-122"/>
                        </a:rPr>
                        <a:t>时间</a:t>
                      </a:r>
                      <a:r>
                        <a:rPr lang="en-US" altLang="zh-CN" sz="1200" u="none" strike="noStrike" dirty="0">
                          <a:effectLst/>
                          <a:latin typeface="微软雅黑" panose="020B0503020204020204" pitchFamily="34" charset="-122"/>
                          <a:ea typeface="微软雅黑" panose="020B0503020204020204" pitchFamily="34" charset="-122"/>
                        </a:rPr>
                        <a:t>:1s</a:t>
                      </a:r>
                      <a:br>
                        <a:rPr lang="en-US" altLang="zh-CN"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获取实时视频</a:t>
                      </a:r>
                      <a:r>
                        <a:rPr lang="en-US" altLang="zh-CN" sz="1200" u="none" strike="noStrike" dirty="0">
                          <a:effectLst/>
                          <a:latin typeface="微软雅黑" panose="020B0503020204020204" pitchFamily="34" charset="-122"/>
                          <a:ea typeface="微软雅黑" panose="020B0503020204020204" pitchFamily="34" charset="-122"/>
                        </a:rPr>
                        <a:t>:2s </a:t>
                      </a:r>
                      <a:br>
                        <a:rPr lang="en-US" altLang="zh-CN"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延迟</a:t>
                      </a:r>
                      <a:r>
                        <a:rPr lang="en-US" altLang="zh-CN" sz="1200" u="none" strike="noStrike" dirty="0">
                          <a:effectLst/>
                          <a:latin typeface="微软雅黑" panose="020B0503020204020204" pitchFamily="34" charset="-122"/>
                          <a:ea typeface="微软雅黑" panose="020B0503020204020204" pitchFamily="34" charset="-122"/>
                        </a:rPr>
                        <a:t>:1.3s</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登录时间</a:t>
                      </a:r>
                      <a:r>
                        <a:rPr lang="en-US" altLang="zh-CN" sz="1200" u="none" strike="noStrike" dirty="0" smtClean="0">
                          <a:effectLst/>
                          <a:latin typeface="微软雅黑" panose="020B0503020204020204" pitchFamily="34" charset="-122"/>
                          <a:ea typeface="微软雅黑" panose="020B0503020204020204" pitchFamily="34" charset="-122"/>
                        </a:rPr>
                        <a:t>:3.6s</a:t>
                      </a:r>
                      <a:br>
                        <a:rPr lang="en-US" altLang="zh-CN" sz="1200" u="none" strike="noStrike" dirty="0" smtClean="0">
                          <a:effectLst/>
                          <a:latin typeface="微软雅黑" panose="020B0503020204020204" pitchFamily="34" charset="-122"/>
                          <a:ea typeface="微软雅黑" panose="020B0503020204020204" pitchFamily="34" charset="-122"/>
                        </a:rPr>
                      </a:br>
                      <a:r>
                        <a:rPr lang="zh-CN" altLang="en-US" sz="1200" u="none" strike="noStrike" dirty="0" smtClean="0">
                          <a:effectLst/>
                          <a:latin typeface="微软雅黑" panose="020B0503020204020204" pitchFamily="34" charset="-122"/>
                          <a:ea typeface="微软雅黑" panose="020B0503020204020204" pitchFamily="34" charset="-122"/>
                        </a:rPr>
                        <a:t>获取实时视频</a:t>
                      </a:r>
                      <a:r>
                        <a:rPr lang="en-US" altLang="zh-CN" sz="1200" u="none" strike="noStrike" dirty="0" smtClean="0">
                          <a:effectLst/>
                          <a:latin typeface="微软雅黑" panose="020B0503020204020204" pitchFamily="34" charset="-122"/>
                          <a:ea typeface="微软雅黑" panose="020B0503020204020204" pitchFamily="34" charset="-122"/>
                        </a:rPr>
                        <a:t>:3.7s </a:t>
                      </a:r>
                      <a:br>
                        <a:rPr lang="en-US" altLang="zh-CN" sz="1200" u="none" strike="noStrike" dirty="0" smtClean="0">
                          <a:effectLst/>
                          <a:latin typeface="微软雅黑" panose="020B0503020204020204" pitchFamily="34" charset="-122"/>
                          <a:ea typeface="微软雅黑" panose="020B0503020204020204" pitchFamily="34" charset="-122"/>
                        </a:rPr>
                      </a:br>
                      <a:r>
                        <a:rPr lang="zh-CN" altLang="en-US" sz="1200" u="none" strike="noStrike" dirty="0" smtClean="0">
                          <a:effectLst/>
                          <a:latin typeface="微软雅黑" panose="020B0503020204020204" pitchFamily="34" charset="-122"/>
                          <a:ea typeface="微软雅黑" panose="020B0503020204020204" pitchFamily="34" charset="-122"/>
                        </a:rPr>
                        <a:t>延迟</a:t>
                      </a:r>
                      <a:r>
                        <a:rPr lang="en-US" altLang="zh-CN" sz="1200" u="none" strike="noStrike" dirty="0" smtClean="0">
                          <a:effectLst/>
                          <a:latin typeface="微软雅黑" panose="020B0503020204020204" pitchFamily="34" charset="-122"/>
                          <a:ea typeface="微软雅黑" panose="020B0503020204020204" pitchFamily="34" charset="-122"/>
                        </a:rPr>
                        <a:t>:2s</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登录时间</a:t>
                      </a:r>
                      <a:r>
                        <a:rPr lang="en-US" altLang="zh-CN" sz="1200" u="none" strike="noStrike" dirty="0" smtClean="0">
                          <a:effectLst/>
                          <a:latin typeface="微软雅黑" panose="020B0503020204020204" pitchFamily="34" charset="-122"/>
                          <a:ea typeface="微软雅黑" panose="020B0503020204020204" pitchFamily="34" charset="-122"/>
                        </a:rPr>
                        <a:t>:4s</a:t>
                      </a:r>
                      <a:br>
                        <a:rPr lang="en-US" altLang="zh-CN" sz="1200" u="none" strike="noStrike" dirty="0" smtClean="0">
                          <a:effectLst/>
                          <a:latin typeface="微软雅黑" panose="020B0503020204020204" pitchFamily="34" charset="-122"/>
                          <a:ea typeface="微软雅黑" panose="020B0503020204020204" pitchFamily="34" charset="-122"/>
                        </a:rPr>
                      </a:br>
                      <a:r>
                        <a:rPr lang="zh-CN" altLang="en-US" sz="1200" u="none" strike="noStrike" dirty="0" smtClean="0">
                          <a:effectLst/>
                          <a:latin typeface="微软雅黑" panose="020B0503020204020204" pitchFamily="34" charset="-122"/>
                          <a:ea typeface="微软雅黑" panose="020B0503020204020204" pitchFamily="34" charset="-122"/>
                        </a:rPr>
                        <a:t>获取实时视频</a:t>
                      </a:r>
                      <a:r>
                        <a:rPr lang="en-US" altLang="zh-CN" sz="1200" u="none" strike="noStrike" dirty="0" smtClean="0">
                          <a:effectLst/>
                          <a:latin typeface="微软雅黑" panose="020B0503020204020204" pitchFamily="34" charset="-122"/>
                          <a:ea typeface="微软雅黑" panose="020B0503020204020204" pitchFamily="34" charset="-122"/>
                        </a:rPr>
                        <a:t>:5s </a:t>
                      </a:r>
                      <a:br>
                        <a:rPr lang="en-US" altLang="zh-CN" sz="1200" u="none" strike="noStrike" dirty="0" smtClean="0">
                          <a:effectLst/>
                          <a:latin typeface="微软雅黑" panose="020B0503020204020204" pitchFamily="34" charset="-122"/>
                          <a:ea typeface="微软雅黑" panose="020B0503020204020204" pitchFamily="34" charset="-122"/>
                        </a:rPr>
                      </a:br>
                      <a:r>
                        <a:rPr lang="zh-CN" altLang="en-US" sz="1200" u="none" strike="noStrike" dirty="0" smtClean="0">
                          <a:effectLst/>
                          <a:latin typeface="微软雅黑" panose="020B0503020204020204" pitchFamily="34" charset="-122"/>
                          <a:ea typeface="微软雅黑" panose="020B0503020204020204" pitchFamily="34" charset="-122"/>
                        </a:rPr>
                        <a:t>延迟</a:t>
                      </a:r>
                      <a:r>
                        <a:rPr lang="en-US" altLang="zh-CN" sz="1200" u="none" strike="noStrike" dirty="0" smtClean="0">
                          <a:effectLst/>
                          <a:latin typeface="微软雅黑" panose="020B0503020204020204" pitchFamily="34" charset="-122"/>
                          <a:ea typeface="微软雅黑" panose="020B0503020204020204" pitchFamily="34" charset="-122"/>
                        </a:rPr>
                        <a:t>:5s</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登录</a:t>
                      </a:r>
                      <a:r>
                        <a:rPr lang="zh-CN" altLang="en-US" sz="1200" u="none" strike="noStrike" dirty="0">
                          <a:effectLst/>
                          <a:latin typeface="微软雅黑" panose="020B0503020204020204" pitchFamily="34" charset="-122"/>
                          <a:ea typeface="微软雅黑" panose="020B0503020204020204" pitchFamily="34" charset="-122"/>
                        </a:rPr>
                        <a:t>时间</a:t>
                      </a:r>
                      <a:r>
                        <a:rPr lang="en-US" altLang="zh-CN" sz="1200" u="none" strike="noStrike" dirty="0">
                          <a:effectLst/>
                          <a:latin typeface="微软雅黑" panose="020B0503020204020204" pitchFamily="34" charset="-122"/>
                          <a:ea typeface="微软雅黑" panose="020B0503020204020204" pitchFamily="34" charset="-122"/>
                        </a:rPr>
                        <a:t>:5s</a:t>
                      </a:r>
                      <a:br>
                        <a:rPr lang="en-US" altLang="zh-CN"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获取实时视频</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无云服务 </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延迟</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无云服务</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登录</a:t>
                      </a:r>
                      <a:r>
                        <a:rPr lang="zh-CN" altLang="en-US" sz="1200" u="none" strike="noStrike" dirty="0">
                          <a:effectLst/>
                          <a:latin typeface="微软雅黑" panose="020B0503020204020204" pitchFamily="34" charset="-122"/>
                          <a:ea typeface="微软雅黑" panose="020B0503020204020204" pitchFamily="34" charset="-122"/>
                        </a:rPr>
                        <a:t>时间</a:t>
                      </a:r>
                      <a:r>
                        <a:rPr lang="en-US" altLang="zh-CN" sz="1200" u="none" strike="noStrike" dirty="0">
                          <a:effectLst/>
                          <a:latin typeface="微软雅黑" panose="020B0503020204020204" pitchFamily="34" charset="-122"/>
                          <a:ea typeface="微软雅黑" panose="020B0503020204020204" pitchFamily="34" charset="-122"/>
                        </a:rPr>
                        <a:t>:3s</a:t>
                      </a:r>
                      <a:br>
                        <a:rPr lang="en-US" altLang="zh-CN"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获取实时视频</a:t>
                      </a:r>
                      <a:r>
                        <a:rPr lang="en-US" altLang="zh-CN" sz="1200" u="none" strike="noStrike" dirty="0">
                          <a:effectLst/>
                          <a:latin typeface="微软雅黑" panose="020B0503020204020204" pitchFamily="34" charset="-122"/>
                          <a:ea typeface="微软雅黑" panose="020B0503020204020204" pitchFamily="34" charset="-122"/>
                        </a:rPr>
                        <a:t>:5s </a:t>
                      </a:r>
                      <a:br>
                        <a:rPr lang="en-US" altLang="zh-CN"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延迟</a:t>
                      </a:r>
                      <a:r>
                        <a:rPr lang="en-US" altLang="zh-CN" sz="1200" u="none" strike="noStrike" dirty="0">
                          <a:effectLst/>
                          <a:latin typeface="微软雅黑" panose="020B0503020204020204" pitchFamily="34" charset="-122"/>
                          <a:ea typeface="微软雅黑" panose="020B0503020204020204" pitchFamily="34" charset="-122"/>
                        </a:rPr>
                        <a:t>:3s</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r>
              <a:tr h="612908">
                <a:tc>
                  <a:txBody>
                    <a:bodyPr/>
                    <a:lstStyle/>
                    <a:p>
                      <a:pPr algn="ctr" fontAlgn="ctr"/>
                      <a:r>
                        <a:rPr lang="zh-CN" altLang="en-US" sz="1600" b="1" u="none" strike="noStrike" dirty="0">
                          <a:solidFill>
                            <a:schemeClr val="tx1"/>
                          </a:solidFill>
                          <a:effectLst/>
                          <a:latin typeface="微软雅黑" panose="020B0503020204020204" pitchFamily="34" charset="-122"/>
                          <a:ea typeface="微软雅黑" panose="020B0503020204020204" pitchFamily="34" charset="-122"/>
                        </a:rPr>
                        <a:t>智能侦测</a:t>
                      </a:r>
                      <a:endParaRPr lang="zh-CN" alt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动作、声音侦测告警</a:t>
                      </a:r>
                      <a:r>
                        <a:rPr lang="zh-CN" altLang="en-US" sz="1200" u="none" strike="noStrike" dirty="0">
                          <a:effectLst/>
                          <a:latin typeface="微软雅黑" panose="020B0503020204020204" pitchFamily="34" charset="-122"/>
                          <a:ea typeface="微软雅黑" panose="020B0503020204020204" pitchFamily="34" charset="-122"/>
                        </a:rPr>
                        <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报警灵敏度调节</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任意区域侦测</a:t>
                      </a:r>
                      <a:endParaRPr lang="zh-CN" altLang="en-US" sz="1200" b="1" i="0" u="none" strike="noStrike" dirty="0">
                        <a:solidFill>
                          <a:srgbClr val="FF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仅动作</a:t>
                      </a:r>
                      <a:r>
                        <a:rPr lang="zh-CN" altLang="en-US" sz="1200" u="none" strike="noStrike" dirty="0">
                          <a:effectLst/>
                          <a:latin typeface="微软雅黑" panose="020B0503020204020204" pitchFamily="34" charset="-122"/>
                          <a:ea typeface="微软雅黑" panose="020B0503020204020204" pitchFamily="34" charset="-122"/>
                        </a:rPr>
                        <a:t>告警</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支持灵敏度设置</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仅动作</a:t>
                      </a:r>
                      <a:r>
                        <a:rPr lang="zh-CN" altLang="en-US" sz="1200" u="none" strike="noStrike" dirty="0">
                          <a:effectLst/>
                          <a:latin typeface="微软雅黑" panose="020B0503020204020204" pitchFamily="34" charset="-122"/>
                          <a:ea typeface="微软雅黑" panose="020B0503020204020204" pitchFamily="34" charset="-122"/>
                        </a:rPr>
                        <a:t>侦测告警</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仅动作</a:t>
                      </a:r>
                      <a:r>
                        <a:rPr lang="zh-CN" altLang="en-US" sz="1200" u="none" strike="noStrike" dirty="0">
                          <a:effectLst/>
                          <a:latin typeface="微软雅黑" panose="020B0503020204020204" pitchFamily="34" charset="-122"/>
                          <a:ea typeface="微软雅黑" panose="020B0503020204020204" pitchFamily="34" charset="-122"/>
                        </a:rPr>
                        <a:t>侦测告警</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矩形报警区域设置</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r>
              <a:tr h="410876">
                <a:tc>
                  <a:txBody>
                    <a:bodyPr/>
                    <a:lstStyle/>
                    <a:p>
                      <a:pPr algn="ctr" fontAlgn="ctr"/>
                      <a:r>
                        <a:rPr lang="zh-CN" altLang="en-US" sz="1600" b="1" u="none" strike="noStrike" dirty="0">
                          <a:solidFill>
                            <a:schemeClr val="tx1"/>
                          </a:solidFill>
                          <a:effectLst/>
                          <a:latin typeface="微软雅黑" panose="020B0503020204020204" pitchFamily="34" charset="-122"/>
                          <a:ea typeface="微软雅黑" panose="020B0503020204020204" pitchFamily="34" charset="-122"/>
                        </a:rPr>
                        <a:t>云存储服务</a:t>
                      </a:r>
                      <a:endParaRPr lang="zh-CN" alt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en-US" altLang="zh-CN" sz="1200" b="1" u="none" strike="noStrike" dirty="0" smtClean="0">
                          <a:solidFill>
                            <a:srgbClr val="FF0000"/>
                          </a:solidFill>
                          <a:effectLst/>
                          <a:latin typeface="微软雅黑" panose="020B0503020204020204" pitchFamily="34" charset="-122"/>
                          <a:ea typeface="微软雅黑" panose="020B0503020204020204" pitchFamily="34" charset="-122"/>
                        </a:rPr>
                        <a:t>24</a:t>
                      </a:r>
                      <a:r>
                        <a:rPr lang="zh-CN" altLang="en-US" sz="1200" b="1" u="none" strike="noStrike" dirty="0" smtClean="0">
                          <a:solidFill>
                            <a:srgbClr val="FF0000"/>
                          </a:solidFill>
                          <a:effectLst/>
                          <a:latin typeface="微软雅黑" panose="020B0503020204020204" pitchFamily="34" charset="-122"/>
                          <a:ea typeface="微软雅黑" panose="020B0503020204020204" pitchFamily="34" charset="-122"/>
                        </a:rPr>
                        <a:t>小时</a:t>
                      </a:r>
                      <a:r>
                        <a:rPr lang="zh-CN" altLang="en-US" sz="1200" b="0" u="none" strike="noStrike" dirty="0" smtClean="0">
                          <a:solidFill>
                            <a:schemeClr val="dk1"/>
                          </a:solidFill>
                          <a:effectLst/>
                          <a:latin typeface="微软雅黑" panose="020B0503020204020204" pitchFamily="34" charset="-122"/>
                          <a:ea typeface="微软雅黑" panose="020B0503020204020204" pitchFamily="34" charset="-122"/>
                        </a:rPr>
                        <a:t>连续</a:t>
                      </a:r>
                      <a:r>
                        <a:rPr lang="zh-CN" altLang="en-US" sz="1200" u="none" strike="noStrike" dirty="0" smtClean="0">
                          <a:effectLst/>
                          <a:latin typeface="微软雅黑" panose="020B0503020204020204" pitchFamily="34" charset="-122"/>
                          <a:ea typeface="微软雅黑" panose="020B0503020204020204" pitchFamily="34" charset="-122"/>
                        </a:rPr>
                        <a:t>云存储</a:t>
                      </a:r>
                      <a:endParaRPr lang="en-US" altLang="zh-CN" sz="1200" u="none" strike="noStrike" dirty="0" smtClean="0">
                        <a:effectLst/>
                        <a:latin typeface="微软雅黑" panose="020B0503020204020204" pitchFamily="34" charset="-122"/>
                        <a:ea typeface="微软雅黑" panose="020B0503020204020204" pitchFamily="34" charset="-122"/>
                      </a:endParaRPr>
                    </a:p>
                    <a:p>
                      <a:pPr algn="l" fontAlgn="ctr"/>
                      <a:r>
                        <a:rPr lang="zh-CN" altLang="en-US" sz="1200" u="none" strike="noStrike" dirty="0" smtClean="0">
                          <a:effectLst/>
                          <a:latin typeface="微软雅黑" panose="020B0503020204020204" pitchFamily="34" charset="-122"/>
                          <a:ea typeface="微软雅黑" panose="020B0503020204020204" pitchFamily="34" charset="-122"/>
                        </a:rPr>
                        <a:t>时间</a:t>
                      </a:r>
                      <a:r>
                        <a:rPr lang="zh-CN" altLang="en-US" sz="1200" u="none" strike="noStrike" dirty="0">
                          <a:effectLst/>
                          <a:latin typeface="微软雅黑" panose="020B0503020204020204" pitchFamily="34" charset="-122"/>
                          <a:ea typeface="微软雅黑" panose="020B0503020204020204" pitchFamily="34" charset="-122"/>
                        </a:rPr>
                        <a:t>轴</a:t>
                      </a: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任意回看</a:t>
                      </a:r>
                      <a:endParaRPr lang="zh-CN" altLang="en-US" sz="1200" b="1" i="0" u="none" strike="noStrike" dirty="0">
                        <a:solidFill>
                          <a:srgbClr val="FF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仅事件触发存储，剪辑</a:t>
                      </a:r>
                      <a:r>
                        <a:rPr lang="zh-CN" altLang="en-US" sz="1200" u="none" strike="noStrike" dirty="0">
                          <a:effectLst/>
                          <a:latin typeface="微软雅黑" panose="020B0503020204020204" pitchFamily="34" charset="-122"/>
                          <a:ea typeface="微软雅黑" panose="020B0503020204020204" pitchFamily="34" charset="-122"/>
                        </a:rPr>
                        <a:t>形式回看</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仅事件触发存储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仅本地</a:t>
                      </a:r>
                      <a:r>
                        <a:rPr lang="zh-CN" altLang="en-US" sz="1200" u="none" strike="noStrike" dirty="0">
                          <a:effectLst/>
                          <a:latin typeface="微软雅黑" panose="020B0503020204020204" pitchFamily="34" charset="-122"/>
                          <a:ea typeface="微软雅黑" panose="020B0503020204020204" pitchFamily="34" charset="-122"/>
                        </a:rPr>
                        <a:t>存储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仅本地</a:t>
                      </a:r>
                      <a:r>
                        <a:rPr lang="zh-CN" altLang="en-US" sz="1200" u="none" strike="noStrike" dirty="0">
                          <a:effectLst/>
                          <a:latin typeface="微软雅黑" panose="020B0503020204020204" pitchFamily="34" charset="-122"/>
                          <a:ea typeface="微软雅黑" panose="020B0503020204020204" pitchFamily="34" charset="-122"/>
                        </a:rPr>
                        <a:t>存储或事件</a:t>
                      </a:r>
                      <a:r>
                        <a:rPr lang="zh-CN" altLang="en-US" sz="1200" u="none" strike="noStrike" dirty="0" smtClean="0">
                          <a:effectLst/>
                          <a:latin typeface="微软雅黑" panose="020B0503020204020204" pitchFamily="34" charset="-122"/>
                          <a:ea typeface="微软雅黑" panose="020B0503020204020204" pitchFamily="34" charset="-122"/>
                        </a:rPr>
                        <a:t>触发存储</a:t>
                      </a:r>
                      <a:endParaRPr lang="en-US" altLang="zh-CN" sz="1200" u="none" strike="noStrike" dirty="0" smtClean="0">
                        <a:effectLst/>
                        <a:latin typeface="微软雅黑" panose="020B0503020204020204" pitchFamily="34" charset="-122"/>
                        <a:ea typeface="微软雅黑" panose="020B0503020204020204" pitchFamily="34" charset="-122"/>
                      </a:endParaRPr>
                    </a:p>
                    <a:p>
                      <a:pPr algn="l" fontAlgn="ctr"/>
                      <a:r>
                        <a:rPr lang="zh-CN" altLang="en-US" sz="1200" u="none" strike="noStrike" dirty="0" smtClean="0">
                          <a:effectLst/>
                          <a:latin typeface="微软雅黑" panose="020B0503020204020204" pitchFamily="34" charset="-122"/>
                          <a:ea typeface="微软雅黑" panose="020B0503020204020204" pitchFamily="34" charset="-122"/>
                        </a:rPr>
                        <a:t>时间</a:t>
                      </a:r>
                      <a:r>
                        <a:rPr lang="zh-CN" altLang="en-US" sz="1200" u="none" strike="noStrike" dirty="0">
                          <a:effectLst/>
                          <a:latin typeface="微软雅黑" panose="020B0503020204020204" pitchFamily="34" charset="-122"/>
                          <a:ea typeface="微软雅黑" panose="020B0503020204020204" pitchFamily="34" charset="-122"/>
                        </a:rPr>
                        <a:t>轴形式回看</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r>
              <a:tr h="612908">
                <a:tc>
                  <a:txBody>
                    <a:bodyPr/>
                    <a:lstStyle/>
                    <a:p>
                      <a:pPr algn="ctr" fontAlgn="ctr"/>
                      <a:r>
                        <a:rPr lang="zh-CN" altLang="en-US" sz="1600" b="1" u="none" strike="noStrike" dirty="0">
                          <a:solidFill>
                            <a:schemeClr val="tx1"/>
                          </a:solidFill>
                          <a:effectLst/>
                          <a:latin typeface="微软雅黑" panose="020B0503020204020204" pitchFamily="34" charset="-122"/>
                          <a:ea typeface="微软雅黑" panose="020B0503020204020204" pitchFamily="34" charset="-122"/>
                        </a:rPr>
                        <a:t>安全性</a:t>
                      </a:r>
                      <a:endParaRPr lang="zh-CN" alt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视频私有</a:t>
                      </a:r>
                      <a:r>
                        <a:rPr lang="zh-CN" altLang="en-US" sz="1200" u="none" strike="noStrike" dirty="0" smtClean="0">
                          <a:effectLst/>
                          <a:latin typeface="微软雅黑" panose="020B0503020204020204" pitchFamily="34" charset="-122"/>
                          <a:ea typeface="微软雅黑" panose="020B0503020204020204" pitchFamily="34" charset="-122"/>
                        </a:rPr>
                        <a:t>格式；</a:t>
                      </a:r>
                      <a:endParaRPr lang="en-US" altLang="zh-CN" sz="1200" u="none" strike="noStrike" dirty="0" smtClean="0">
                        <a:effectLst/>
                        <a:latin typeface="微软雅黑" panose="020B0503020204020204" pitchFamily="34" charset="-122"/>
                        <a:ea typeface="微软雅黑" panose="020B0503020204020204" pitchFamily="34" charset="-122"/>
                      </a:endParaRPr>
                    </a:p>
                    <a:p>
                      <a:pPr algn="l" fontAlgn="ct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传输、存储、视频编码</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l" fontAlgn="ctr"/>
                      <a:r>
                        <a:rPr lang="zh-CN" altLang="en-US" sz="1200" b="1" i="0" u="none" strike="noStrike" dirty="0" smtClean="0">
                          <a:solidFill>
                            <a:srgbClr val="FF0000"/>
                          </a:solidFill>
                          <a:effectLst/>
                          <a:latin typeface="微软雅黑" panose="020B0503020204020204" pitchFamily="34" charset="-122"/>
                          <a:ea typeface="微软雅黑" panose="020B0503020204020204" pitchFamily="34" charset="-122"/>
                        </a:rPr>
                        <a:t>三重加密</a:t>
                      </a:r>
                      <a:endParaRPr lang="zh-CN" altLang="en-US" sz="1200" b="1" i="0" u="none" strike="noStrike" dirty="0">
                        <a:solidFill>
                          <a:srgbClr val="FF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仅</a:t>
                      </a:r>
                      <a:r>
                        <a:rPr lang="zh-CN" altLang="en-US" sz="1200" u="none" strike="noStrike" dirty="0" smtClean="0">
                          <a:effectLst/>
                          <a:latin typeface="微软雅黑" panose="020B0503020204020204" pitchFamily="34" charset="-122"/>
                          <a:ea typeface="微软雅黑" panose="020B0503020204020204" pitchFamily="34" charset="-122"/>
                        </a:rPr>
                        <a:t>传输加密</a:t>
                      </a:r>
                      <a:endParaRPr lang="en-US" altLang="zh-CN" sz="1200" u="none" strike="noStrike" dirty="0" smtClean="0">
                        <a:effectLst/>
                        <a:latin typeface="微软雅黑" panose="020B0503020204020204" pitchFamily="34" charset="-122"/>
                        <a:ea typeface="微软雅黑" panose="020B0503020204020204" pitchFamily="34" charset="-122"/>
                      </a:endParaRPr>
                    </a:p>
                    <a:p>
                      <a:pPr algn="l" fontAlgn="ctr"/>
                      <a:r>
                        <a:rPr lang="zh-CN" altLang="en-US" sz="1200" b="1" u="none" strike="noStrike" dirty="0" smtClean="0">
                          <a:effectLst/>
                          <a:latin typeface="微软雅黑" panose="020B0503020204020204" pitchFamily="34" charset="-122"/>
                          <a:ea typeface="微软雅黑" panose="020B0503020204020204" pitchFamily="34" charset="-122"/>
                        </a:rPr>
                        <a:t>曾</a:t>
                      </a:r>
                      <a:r>
                        <a:rPr lang="zh-CN" altLang="en-US" sz="1200" b="1" u="none" strike="noStrike" dirty="0">
                          <a:effectLst/>
                          <a:latin typeface="微软雅黑" panose="020B0503020204020204" pitchFamily="34" charset="-122"/>
                          <a:ea typeface="微软雅黑" panose="020B0503020204020204" pitchFamily="34" charset="-122"/>
                        </a:rPr>
                        <a:t>被曝光安全漏洞</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仅</a:t>
                      </a:r>
                      <a:r>
                        <a:rPr lang="zh-CN" altLang="en-US" sz="1200" u="none" strike="noStrike" dirty="0" smtClean="0">
                          <a:effectLst/>
                          <a:latin typeface="微软雅黑" panose="020B0503020204020204" pitchFamily="34" charset="-122"/>
                          <a:ea typeface="微软雅黑" panose="020B0503020204020204" pitchFamily="34" charset="-122"/>
                        </a:rPr>
                        <a:t>传输加密</a:t>
                      </a:r>
                      <a:endParaRPr lang="en-US" altLang="zh-CN" sz="1200" u="none" strike="noStrike" dirty="0" smtClean="0">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1" u="none" strike="noStrike" dirty="0" smtClean="0">
                          <a:effectLst/>
                          <a:latin typeface="微软雅黑" panose="020B0503020204020204" pitchFamily="34" charset="-122"/>
                          <a:ea typeface="微软雅黑" panose="020B0503020204020204" pitchFamily="34" charset="-122"/>
                        </a:rPr>
                        <a:t>曾被曝光安全漏洞</a:t>
                      </a:r>
                      <a:endPar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b="0" u="none" strike="noStrike" dirty="0" smtClean="0">
                          <a:effectLst/>
                          <a:latin typeface="微软雅黑" panose="020B0503020204020204" pitchFamily="34" charset="-122"/>
                          <a:ea typeface="微软雅黑" panose="020B0503020204020204" pitchFamily="34" charset="-122"/>
                        </a:rPr>
                        <a:t>存在</a:t>
                      </a:r>
                      <a:r>
                        <a:rPr lang="zh-CN" altLang="en-US" sz="1200" b="1" u="none" strike="noStrike" dirty="0" smtClean="0">
                          <a:effectLst/>
                          <a:latin typeface="微软雅黑" panose="020B0503020204020204" pitchFamily="34" charset="-122"/>
                          <a:ea typeface="微软雅黑" panose="020B0503020204020204" pitchFamily="34" charset="-122"/>
                        </a:rPr>
                        <a:t>被监听风险</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仅</a:t>
                      </a:r>
                      <a:r>
                        <a:rPr lang="zh-CN" altLang="en-US" sz="1200" u="none" strike="noStrike" dirty="0" smtClean="0">
                          <a:effectLst/>
                          <a:latin typeface="微软雅黑" panose="020B0503020204020204" pitchFamily="34" charset="-122"/>
                          <a:ea typeface="微软雅黑" panose="020B0503020204020204" pitchFamily="34" charset="-122"/>
                        </a:rPr>
                        <a:t>传输加密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r>
              <a:tr h="408606">
                <a:tc>
                  <a:txBody>
                    <a:bodyPr/>
                    <a:lstStyle/>
                    <a:p>
                      <a:pPr algn="ctr" fontAlgn="ctr"/>
                      <a:r>
                        <a:rPr lang="zh-CN" altLang="en-US" sz="1600" b="1" u="none" strike="noStrike" dirty="0">
                          <a:solidFill>
                            <a:schemeClr val="tx1"/>
                          </a:solidFill>
                          <a:effectLst/>
                          <a:latin typeface="微软雅黑" panose="020B0503020204020204" pitchFamily="34" charset="-122"/>
                          <a:ea typeface="微软雅黑" panose="020B0503020204020204" pitchFamily="34" charset="-122"/>
                        </a:rPr>
                        <a:t>售后</a:t>
                      </a:r>
                      <a:endParaRPr lang="zh-CN" alt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b="0" u="none" strike="noStrike" dirty="0" smtClean="0">
                          <a:solidFill>
                            <a:schemeClr val="tx1"/>
                          </a:solidFill>
                          <a:effectLst/>
                          <a:latin typeface="微软雅黑" panose="020B0503020204020204" pitchFamily="34" charset="-122"/>
                          <a:ea typeface="微软雅黑" panose="020B0503020204020204" pitchFamily="34" charset="-122"/>
                        </a:rPr>
                        <a:t>统一</a:t>
                      </a:r>
                      <a:r>
                        <a:rPr lang="en-US" altLang="zh-CN" sz="1200" b="0" u="none" strike="noStrike" dirty="0" smtClean="0">
                          <a:solidFill>
                            <a:schemeClr val="tx1"/>
                          </a:solidFill>
                          <a:effectLst/>
                          <a:latin typeface="微软雅黑" panose="020B0503020204020204" pitchFamily="34" charset="-122"/>
                          <a:ea typeface="微软雅黑" panose="020B0503020204020204" pitchFamily="34" charset="-122"/>
                        </a:rPr>
                        <a:t>400</a:t>
                      </a:r>
                      <a:r>
                        <a:rPr lang="zh-CN" altLang="en-US" sz="1200" b="0" u="none" strike="noStrike" dirty="0">
                          <a:solidFill>
                            <a:schemeClr val="tx1"/>
                          </a:solidFill>
                          <a:effectLst/>
                          <a:latin typeface="微软雅黑" panose="020B0503020204020204" pitchFamily="34" charset="-122"/>
                          <a:ea typeface="微软雅黑" panose="020B0503020204020204" pitchFamily="34" charset="-122"/>
                        </a:rPr>
                        <a:t>售后</a:t>
                      </a:r>
                      <a:r>
                        <a:rPr lang="en-US" altLang="zh-CN" sz="1200" b="0" u="none" strike="noStrike" dirty="0">
                          <a:solidFill>
                            <a:schemeClr val="tx1"/>
                          </a:solidFill>
                          <a:effectLst/>
                          <a:latin typeface="微软雅黑" panose="020B0503020204020204" pitchFamily="34" charset="-122"/>
                          <a:ea typeface="微软雅黑" panose="020B0503020204020204" pitchFamily="34" charset="-122"/>
                        </a:rPr>
                        <a:t>+</a:t>
                      </a:r>
                      <a:r>
                        <a:rPr lang="zh-CN" altLang="en-US" sz="1200" b="0" u="none" strike="noStrike" dirty="0">
                          <a:solidFill>
                            <a:schemeClr val="tx1"/>
                          </a:solidFill>
                          <a:effectLst/>
                          <a:latin typeface="微软雅黑" panose="020B0503020204020204" pitchFamily="34" charset="-122"/>
                          <a:ea typeface="微软雅黑" panose="020B0503020204020204" pitchFamily="34" charset="-122"/>
                        </a:rPr>
                        <a:t>渠道</a:t>
                      </a:r>
                      <a:r>
                        <a:rPr lang="zh-CN" altLang="en-US" sz="1200" b="0" u="none" strike="noStrike" dirty="0" smtClean="0">
                          <a:solidFill>
                            <a:schemeClr val="tx1"/>
                          </a:solidFill>
                          <a:effectLst/>
                          <a:latin typeface="微软雅黑" panose="020B0503020204020204" pitchFamily="34" charset="-122"/>
                          <a:ea typeface="微软雅黑" panose="020B0503020204020204" pitchFamily="34" charset="-122"/>
                        </a:rPr>
                        <a:t>区域网点</a:t>
                      </a: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自</a:t>
                      </a:r>
                      <a:r>
                        <a:rPr lang="zh-CN" altLang="en-US" sz="1200" u="none" strike="noStrike" dirty="0">
                          <a:effectLst/>
                          <a:latin typeface="微软雅黑" panose="020B0503020204020204" pitchFamily="34" charset="-122"/>
                          <a:ea typeface="微软雅黑" panose="020B0503020204020204" pitchFamily="34" charset="-122"/>
                        </a:rPr>
                        <a:t>建各区域渠道</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自</a:t>
                      </a:r>
                      <a:r>
                        <a:rPr lang="zh-CN" altLang="en-US" sz="1200" u="none" strike="noStrike" dirty="0">
                          <a:effectLst/>
                          <a:latin typeface="微软雅黑" panose="020B0503020204020204" pitchFamily="34" charset="-122"/>
                          <a:ea typeface="微软雅黑" panose="020B0503020204020204" pitchFamily="34" charset="-122"/>
                        </a:rPr>
                        <a:t>建各区域渠道</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统一集中式</a:t>
                      </a:r>
                      <a:r>
                        <a:rPr lang="zh-CN" altLang="en-US" sz="1200" u="none" strike="noStrike" dirty="0">
                          <a:effectLst/>
                          <a:latin typeface="微软雅黑" panose="020B0503020204020204" pitchFamily="34" charset="-122"/>
                          <a:ea typeface="微软雅黑" panose="020B0503020204020204" pitchFamily="34" charset="-122"/>
                        </a:rPr>
                        <a:t>售后</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c>
                  <a:txBody>
                    <a:bodyPr/>
                    <a:lstStyle/>
                    <a:p>
                      <a:pPr algn="l" fontAlgn="ctr"/>
                      <a:r>
                        <a:rPr lang="zh-CN" altLang="en-US" sz="1200" u="none" strike="noStrike" dirty="0" smtClean="0">
                          <a:effectLst/>
                          <a:latin typeface="微软雅黑" panose="020B0503020204020204" pitchFamily="34" charset="-122"/>
                          <a:ea typeface="微软雅黑" panose="020B0503020204020204" pitchFamily="34" charset="-122"/>
                        </a:rPr>
                        <a:t>统一集中式</a:t>
                      </a:r>
                      <a:r>
                        <a:rPr lang="zh-CN" altLang="en-US" sz="1200" u="none" strike="noStrike" dirty="0">
                          <a:effectLst/>
                          <a:latin typeface="微软雅黑" panose="020B0503020204020204" pitchFamily="34" charset="-122"/>
                          <a:ea typeface="微软雅黑" panose="020B0503020204020204" pitchFamily="34" charset="-122"/>
                        </a:rPr>
                        <a:t>售后</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55" marR="6155" marT="6155" marB="0" anchor="ctr"/>
                </a:tc>
              </a:tr>
            </a:tbl>
          </a:graphicData>
        </a:graphic>
      </p:graphicFrame>
      <p:sp>
        <p:nvSpPr>
          <p:cNvPr id="4" name="文本框 3"/>
          <p:cNvSpPr txBox="1"/>
          <p:nvPr/>
        </p:nvSpPr>
        <p:spPr>
          <a:xfrm>
            <a:off x="239022" y="6021288"/>
            <a:ext cx="872546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和目在</a:t>
            </a:r>
            <a:r>
              <a:rPr lang="zh-CN" altLang="en-US" b="1" dirty="0" smtClean="0">
                <a:latin typeface="微软雅黑" panose="020B0503020204020204" pitchFamily="34" charset="-122"/>
                <a:ea typeface="微软雅黑" panose="020B0503020204020204" pitchFamily="34" charset="-122"/>
              </a:rPr>
              <a:t>终端做工</a:t>
            </a: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图像处理</a:t>
            </a: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平台性能</a:t>
            </a: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数据安全</a:t>
            </a: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用户体验</a:t>
            </a:r>
            <a:r>
              <a:rPr lang="zh-CN" altLang="en-US" dirty="0" smtClean="0">
                <a:latin typeface="微软雅黑" panose="020B0503020204020204" pitchFamily="34" charset="-122"/>
                <a:ea typeface="微软雅黑" panose="020B0503020204020204" pitchFamily="34" charset="-122"/>
              </a:rPr>
              <a:t>等各方面体现</a:t>
            </a:r>
            <a:r>
              <a:rPr lang="zh-CN" altLang="en-US" b="1" dirty="0" smtClean="0">
                <a:solidFill>
                  <a:srgbClr val="FF0000"/>
                </a:solidFill>
                <a:latin typeface="微软雅黑" panose="020B0503020204020204" pitchFamily="34" charset="-122"/>
                <a:ea typeface="微软雅黑" panose="020B0503020204020204" pitchFamily="34" charset="-122"/>
              </a:rPr>
              <a:t>高品质</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9" name="TextBox 2"/>
          <p:cNvSpPr>
            <a:spLocks noChangeArrowheads="1"/>
          </p:cNvSpPr>
          <p:nvPr/>
        </p:nvSpPr>
        <p:spPr bwMode="auto">
          <a:xfrm>
            <a:off x="149225" y="41275"/>
            <a:ext cx="72310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目竞争力分析</a:t>
            </a:r>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行业产品</a:t>
            </a:r>
            <a:endPar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62173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descr="ppt模板-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800" b="1" dirty="0">
                <a:solidFill>
                  <a:prstClr val="white"/>
                </a:solidFill>
                <a:latin typeface="华文中宋" pitchFamily="2" charset="-122"/>
                <a:ea typeface="华文中宋" pitchFamily="2" charset="-122"/>
                <a:sym typeface="宋体" pitchFamily="2" charset="-122"/>
              </a:rPr>
              <a:t>和目</a:t>
            </a:r>
            <a:r>
              <a:rPr lang="zh-CN" altLang="en-US" sz="2800" b="1" dirty="0" smtClean="0">
                <a:solidFill>
                  <a:prstClr val="white"/>
                </a:solidFill>
                <a:latin typeface="华文中宋" pitchFamily="2" charset="-122"/>
                <a:ea typeface="华文中宋" pitchFamily="2" charset="-122"/>
                <a:sym typeface="宋体" pitchFamily="2" charset="-122"/>
              </a:rPr>
              <a:t>产品</a:t>
            </a:r>
            <a:r>
              <a:rPr lang="zh-CN" altLang="en-US" sz="2800" b="1" dirty="0">
                <a:solidFill>
                  <a:prstClr val="white"/>
                </a:solidFill>
                <a:latin typeface="华文中宋" pitchFamily="2" charset="-122"/>
                <a:ea typeface="华文中宋" pitchFamily="2" charset="-122"/>
                <a:sym typeface="宋体" pitchFamily="2" charset="-122"/>
              </a:rPr>
              <a:t>售后支撑</a:t>
            </a:r>
            <a:endParaRPr lang="zh-CN" altLang="en-US" sz="2800" b="1" dirty="0">
              <a:solidFill>
                <a:prstClr val="white"/>
              </a:solidFill>
              <a:latin typeface="华文中宋" pitchFamily="2" charset="-122"/>
              <a:ea typeface="华文中宋" pitchFamily="2"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323528" y="892244"/>
            <a:ext cx="4536504" cy="4801314"/>
          </a:xfrm>
          <a:prstGeom prst="rect">
            <a:avLst/>
          </a:prstGeom>
          <a:noFill/>
        </p:spPr>
        <p:txBody>
          <a:bodyPr wrap="square" rtlCol="0">
            <a:spAutoFit/>
          </a:bodyPr>
          <a:lstStyle/>
          <a:p>
            <a:pPr lvl="0"/>
            <a:r>
              <a:rPr lang="zh-CN" altLang="en-US" b="1" dirty="0">
                <a:latin typeface="微软雅黑" panose="020B0503020204020204" pitchFamily="34" charset="-122"/>
                <a:ea typeface="微软雅黑" panose="020B0503020204020204" pitchFamily="34" charset="-122"/>
              </a:rPr>
              <a:t>一</a:t>
            </a:r>
            <a:r>
              <a:rPr lang="zh-CN" altLang="en-US" b="1" dirty="0" smtClean="0">
                <a:latin typeface="微软雅黑" panose="020B0503020204020204" pitchFamily="34" charset="-122"/>
                <a:ea typeface="微软雅黑" panose="020B0503020204020204" pitchFamily="34" charset="-122"/>
              </a:rPr>
              <a:t>、客</a:t>
            </a:r>
            <a:r>
              <a:rPr lang="zh-CN" altLang="en-US" b="1" dirty="0">
                <a:latin typeface="微软雅黑" panose="020B0503020204020204" pitchFamily="34" charset="-122"/>
                <a:ea typeface="微软雅黑" panose="020B0503020204020204" pitchFamily="34" charset="-122"/>
              </a:rPr>
              <a:t>服服务</a:t>
            </a:r>
          </a:p>
          <a:p>
            <a:pPr lvl="0"/>
            <a:r>
              <a:rPr lang="zh-CN" altLang="en-US" dirty="0" smtClean="0">
                <a:latin typeface="微软雅黑" panose="020B0503020204020204" pitchFamily="34" charset="-122"/>
                <a:ea typeface="微软雅黑" panose="020B0503020204020204" pitchFamily="34" charset="-122"/>
              </a:rPr>
              <a:t>提供</a:t>
            </a:r>
            <a:r>
              <a:rPr lang="en-US" altLang="zh-CN" dirty="0">
                <a:latin typeface="微软雅黑" panose="020B0503020204020204" pitchFamily="34" charset="-122"/>
                <a:ea typeface="微软雅黑" panose="020B0503020204020204" pitchFamily="34" charset="-122"/>
              </a:rPr>
              <a:t>4001100866</a:t>
            </a:r>
            <a:r>
              <a:rPr lang="zh-CN" altLang="en-US" dirty="0">
                <a:latin typeface="微软雅黑" panose="020B0503020204020204" pitchFamily="34" charset="-122"/>
                <a:ea typeface="微软雅黑" panose="020B0503020204020204" pitchFamily="34" charset="-122"/>
              </a:rPr>
              <a:t>客服服务，主要受理用户的产品咨询以及相关投诉等问题；同时提供专业技术团队支撑，针对客服无法解决的产品质量及技术问题或投诉提供专业的解决方案。</a:t>
            </a:r>
          </a:p>
          <a:p>
            <a:pPr lvl="0"/>
            <a:endParaRPr lang="zh-CN" altLang="en-US" dirty="0">
              <a:latin typeface="微软雅黑" panose="020B0503020204020204" pitchFamily="34" charset="-122"/>
              <a:ea typeface="微软雅黑" panose="020B0503020204020204" pitchFamily="34" charset="-122"/>
            </a:endParaRPr>
          </a:p>
          <a:p>
            <a:pPr lvl="0"/>
            <a:r>
              <a:rPr lang="zh-CN" altLang="en-US" b="1" dirty="0">
                <a:latin typeface="微软雅黑" panose="020B0503020204020204" pitchFamily="34" charset="-122"/>
                <a:ea typeface="微软雅黑" panose="020B0503020204020204" pitchFamily="34" charset="-122"/>
              </a:rPr>
              <a:t>二、产品保修期限</a:t>
            </a:r>
          </a:p>
          <a:p>
            <a:pPr lvl="0"/>
            <a:r>
              <a:rPr lang="zh-CN" altLang="en-US" dirty="0">
                <a:latin typeface="微软雅黑" panose="020B0503020204020204" pitchFamily="34" charset="-122"/>
                <a:ea typeface="微软雅黑" panose="020B0503020204020204" pitchFamily="34" charset="-122"/>
              </a:rPr>
              <a:t>提供免费保修期为</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个月，自产品激活之日开始计算。</a:t>
            </a:r>
          </a:p>
          <a:p>
            <a:pPr lvl="0"/>
            <a:endParaRPr lang="en-US" altLang="zh-CN" dirty="0">
              <a:latin typeface="微软雅黑" panose="020B0503020204020204" pitchFamily="34" charset="-122"/>
              <a:ea typeface="微软雅黑" panose="020B0503020204020204" pitchFamily="34" charset="-122"/>
            </a:endParaRPr>
          </a:p>
          <a:p>
            <a:pPr lvl="0"/>
            <a:r>
              <a:rPr lang="zh-CN" altLang="en-US" b="1" dirty="0">
                <a:latin typeface="微软雅黑" panose="020B0503020204020204" pitchFamily="34" charset="-122"/>
                <a:ea typeface="微软雅黑" panose="020B0503020204020204" pitchFamily="34" charset="-122"/>
              </a:rPr>
              <a:t>三、产品保修规范</a:t>
            </a:r>
          </a:p>
          <a:p>
            <a:pPr lvl="0"/>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保修方式：</a:t>
            </a:r>
          </a:p>
          <a:p>
            <a:pPr lvl="0"/>
            <a:r>
              <a:rPr lang="zh-CN" altLang="en-US" dirty="0">
                <a:latin typeface="微软雅黑" panose="020B0503020204020204" pitchFamily="34" charset="-122"/>
                <a:ea typeface="微软雅黑" panose="020B0503020204020204" pitchFamily="34" charset="-122"/>
              </a:rPr>
              <a:t>所有故障产品全部采取以换代修的方式。由</a:t>
            </a:r>
            <a:r>
              <a:rPr lang="en-US" altLang="zh-CN" dirty="0">
                <a:latin typeface="微软雅黑" panose="020B0503020204020204" pitchFamily="34" charset="-122"/>
                <a:ea typeface="微软雅黑" panose="020B0503020204020204" pitchFamily="34" charset="-122"/>
              </a:rPr>
              <a:t>400</a:t>
            </a:r>
            <a:r>
              <a:rPr lang="zh-CN" altLang="en-US" dirty="0">
                <a:latin typeface="微软雅黑" panose="020B0503020204020204" pitchFamily="34" charset="-122"/>
                <a:ea typeface="微软雅黑" panose="020B0503020204020204" pitchFamily="34" charset="-122"/>
              </a:rPr>
              <a:t>客服判定为换机用户后，通知用户</a:t>
            </a:r>
            <a:r>
              <a:rPr lang="zh-CN" altLang="en-US" dirty="0" smtClean="0">
                <a:latin typeface="微软雅黑" panose="020B0503020204020204" pitchFamily="34" charset="-122"/>
                <a:ea typeface="微软雅黑" panose="020B0503020204020204" pitchFamily="34" charset="-122"/>
              </a:rPr>
              <a:t>前往终端公司指定网点现场</a:t>
            </a:r>
            <a:r>
              <a:rPr lang="zh-CN" altLang="en-US" dirty="0">
                <a:latin typeface="微软雅黑" panose="020B0503020204020204" pitchFamily="34" charset="-122"/>
                <a:ea typeface="微软雅黑" panose="020B0503020204020204" pitchFamily="34" charset="-122"/>
              </a:rPr>
              <a:t>更换。</a:t>
            </a:r>
            <a:endParaRPr lang="en-US" altLang="zh-CN" dirty="0">
              <a:latin typeface="微软雅黑" panose="020B0503020204020204" pitchFamily="34" charset="-122"/>
              <a:ea typeface="微软雅黑" panose="020B0503020204020204" pitchFamily="34" charset="-122"/>
            </a:endParaRPr>
          </a:p>
          <a:p>
            <a:pPr lvl="0"/>
            <a:endParaRPr lang="en-US" altLang="zh-CN" dirty="0">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4860032" y="1089133"/>
            <a:ext cx="50117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nvPr>
        </p:nvGraphicFramePr>
        <p:xfrm>
          <a:off x="4860032" y="892242"/>
          <a:ext cx="4176464" cy="5705109"/>
        </p:xfrm>
        <a:graphic>
          <a:graphicData uri="http://schemas.openxmlformats.org/presentationml/2006/ole">
            <mc:AlternateContent xmlns:mc="http://schemas.openxmlformats.org/markup-compatibility/2006">
              <mc:Choice xmlns:v="urn:schemas-microsoft-com:vml" Requires="v">
                <p:oleObj spid="_x0000_s1040" name="Visio" r:id="rId5" imgW="5152791" imgH="7696434" progId="Visio.Drawing.15">
                  <p:embed/>
                </p:oleObj>
              </mc:Choice>
              <mc:Fallback>
                <p:oleObj name="Visio" r:id="rId5" imgW="5152791" imgH="7696434"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892242"/>
                        <a:ext cx="4176464" cy="5705109"/>
                      </a:xfrm>
                      <a:prstGeom prst="rect">
                        <a:avLst/>
                      </a:prstGeom>
                      <a:noFill/>
                    </p:spPr>
                  </p:pic>
                </p:oleObj>
              </mc:Fallback>
            </mc:AlternateContent>
          </a:graphicData>
        </a:graphic>
      </p:graphicFrame>
    </p:spTree>
    <p:extLst>
      <p:ext uri="{BB962C8B-B14F-4D97-AF65-F5344CB8AC3E}">
        <p14:creationId xmlns:p14="http://schemas.microsoft.com/office/powerpoint/2010/main" val="416110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851645"/>
            <a:ext cx="4205521" cy="3154710"/>
          </a:xfrm>
          <a:prstGeom prst="rect">
            <a:avLst/>
          </a:prstGeom>
          <a:noFill/>
        </p:spPr>
        <p:txBody>
          <a:bodyPr wrap="square" rtlCol="0">
            <a:spAutoFit/>
          </a:bodyPr>
          <a:lstStyle/>
          <a:p>
            <a:pPr algn="ctr"/>
            <a:r>
              <a:rPr lang="en-US" altLang="zh-CN" sz="199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03</a:t>
            </a:r>
            <a:endParaRPr lang="zh-CN" altLang="en-US" sz="199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3887161" y="2845078"/>
            <a:ext cx="4645651" cy="523220"/>
          </a:xfrm>
          <a:prstGeom prst="rect">
            <a:avLst/>
          </a:prstGeom>
          <a:noFill/>
        </p:spPr>
        <p:txBody>
          <a:bodyPr wrap="square" rtlCol="0">
            <a:spAutoFit/>
          </a:bodyPr>
          <a:lstStyle/>
          <a:p>
            <a:pPr algn="ct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和</a:t>
            </a:r>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目安装使用</a:t>
            </a:r>
            <a:endPar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887162" y="3375000"/>
            <a:ext cx="4663440" cy="108000"/>
            <a:chOff x="3649980" y="3375660"/>
            <a:chExt cx="4663440" cy="108000"/>
          </a:xfrm>
        </p:grpSpPr>
        <p:cxnSp>
          <p:nvCxnSpPr>
            <p:cNvPr id="6" name="直接连接符 5"/>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a:spLocks/>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9" name="文本框 8"/>
          <p:cNvSpPr txBox="1"/>
          <p:nvPr/>
        </p:nvSpPr>
        <p:spPr>
          <a:xfrm>
            <a:off x="487591" y="3105835"/>
            <a:ext cx="3230339" cy="646331"/>
          </a:xfrm>
          <a:prstGeom prst="rect">
            <a:avLst/>
          </a:prstGeom>
        </p:spPr>
        <p:txBody>
          <a:bodyPr wrap="square" rtlCol="0">
            <a:spAutoFit/>
          </a:bodyPr>
          <a:lstStyle/>
          <a:p>
            <a:pPr algn="ctr"/>
            <a:r>
              <a:rPr lang="en-US" altLang="zh-CN" sz="3600" b="1" dirty="0" smtClean="0">
                <a:solidFill>
                  <a:schemeClr val="accent1"/>
                </a:solidFill>
                <a:latin typeface="Times New Roman" panose="02020603050405020304" pitchFamily="18" charset="0"/>
                <a:cs typeface="Times New Roman" panose="02020603050405020304" pitchFamily="18" charset="0"/>
              </a:rPr>
              <a:t>PART THREE</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140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5525839" y="4065116"/>
            <a:ext cx="1788447" cy="2539487"/>
          </a:xfrm>
          <a:prstGeom prst="rect">
            <a:avLst/>
          </a:prstGeom>
        </p:spPr>
      </p:pic>
      <p:pic>
        <p:nvPicPr>
          <p:cNvPr id="3" name="图片 2"/>
          <p:cNvPicPr>
            <a:picLocks noChangeAspect="1"/>
          </p:cNvPicPr>
          <p:nvPr/>
        </p:nvPicPr>
        <p:blipFill>
          <a:blip r:embed="rId4"/>
          <a:stretch>
            <a:fillRect/>
          </a:stretch>
        </p:blipFill>
        <p:spPr>
          <a:xfrm>
            <a:off x="1420862" y="4065116"/>
            <a:ext cx="1730233" cy="2400461"/>
          </a:xfrm>
          <a:prstGeom prst="rect">
            <a:avLst/>
          </a:prstGeom>
        </p:spPr>
      </p:pic>
      <p:sp>
        <p:nvSpPr>
          <p:cNvPr id="2" name="标题 1"/>
          <p:cNvSpPr txBox="1">
            <a:spLocks/>
          </p:cNvSpPr>
          <p:nvPr/>
        </p:nvSpPr>
        <p:spPr bwMode="auto">
          <a:xfrm>
            <a:off x="34926" y="-27384"/>
            <a:ext cx="6625306" cy="79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eaLnBrk="0" hangingPunct="0">
              <a:defRPr sz="2800" b="1">
                <a:solidFill>
                  <a:prstClr val="white"/>
                </a:solidFill>
                <a:latin typeface="华文中宋" pitchFamily="2" charset="-122"/>
                <a:ea typeface="华文中宋" pitchFamily="2" charset="-122"/>
              </a:defRPr>
            </a:lvl1pPr>
          </a:lstStyle>
          <a:p>
            <a:r>
              <a:rPr lang="zh-CN" altLang="en-US" sz="2400" dirty="0">
                <a:latin typeface="微软雅黑" panose="020B0503020204020204" pitchFamily="34" charset="-122"/>
                <a:ea typeface="微软雅黑" panose="020B0503020204020204" pitchFamily="34" charset="-122"/>
              </a:rPr>
              <a:t>和</a:t>
            </a:r>
            <a:r>
              <a:rPr lang="zh-CN" altLang="en-US" sz="2400" dirty="0" smtClean="0">
                <a:latin typeface="微软雅黑" panose="020B0503020204020204" pitchFamily="34" charset="-122"/>
                <a:ea typeface="微软雅黑" panose="020B0503020204020204" pitchFamily="34" charset="-122"/>
              </a:rPr>
              <a:t>目外观和按键</a:t>
            </a:r>
            <a:endParaRPr lang="en-US" altLang="zh-CN" sz="24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2480989" y="4581128"/>
            <a:ext cx="91159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2679" y="4715852"/>
            <a:ext cx="1323719"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LED</a:t>
            </a:r>
            <a:r>
              <a:rPr lang="zh-CN" altLang="en-US" dirty="0" smtClean="0">
                <a:latin typeface="微软雅黑" panose="020B0503020204020204" pitchFamily="34" charset="-122"/>
                <a:ea typeface="微软雅黑" panose="020B0503020204020204" pitchFamily="34" charset="-122"/>
              </a:rPr>
              <a:t>指示灯</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392582" y="4427820"/>
            <a:ext cx="132371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镜头</a:t>
            </a:r>
          </a:p>
        </p:txBody>
      </p:sp>
      <p:sp>
        <p:nvSpPr>
          <p:cNvPr id="16" name="文本框 15"/>
          <p:cNvSpPr txBox="1"/>
          <p:nvPr/>
        </p:nvSpPr>
        <p:spPr>
          <a:xfrm>
            <a:off x="3320574" y="5075892"/>
            <a:ext cx="1368152"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麦克风</a:t>
            </a:r>
            <a:endParaRPr lang="zh-CN" altLang="en-US" dirty="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flipH="1">
            <a:off x="1020907" y="6193729"/>
            <a:ext cx="100352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67676" y="6009063"/>
            <a:ext cx="65323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底座</a:t>
            </a:r>
            <a:endParaRPr lang="zh-CN" altLang="en-US"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6318947" y="4437112"/>
            <a:ext cx="1296144"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51290" y="4217610"/>
            <a:ext cx="1187624"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SET</a:t>
            </a:r>
            <a:r>
              <a:rPr lang="zh-CN" altLang="en-US" dirty="0" smtClean="0">
                <a:latin typeface="微软雅黑" panose="020B0503020204020204" pitchFamily="34" charset="-122"/>
                <a:ea typeface="微软雅黑" panose="020B0503020204020204" pitchFamily="34" charset="-122"/>
              </a:rPr>
              <a:t>按键</a:t>
            </a:r>
            <a:endParaRPr lang="zh-CN" altLang="en-US" dirty="0">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6390955" y="5166053"/>
            <a:ext cx="0" cy="99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90955" y="5265347"/>
            <a:ext cx="1296144"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706907" y="5080681"/>
            <a:ext cx="1187624"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USB</a:t>
            </a:r>
            <a:r>
              <a:rPr lang="zh-CN" altLang="en-US" dirty="0">
                <a:latin typeface="微软雅黑" panose="020B0503020204020204" pitchFamily="34" charset="-122"/>
                <a:ea typeface="微软雅黑" panose="020B0503020204020204" pitchFamily="34" charset="-122"/>
              </a:rPr>
              <a:t>端</a:t>
            </a:r>
            <a:r>
              <a:rPr lang="zh-CN" altLang="en-US" dirty="0" smtClean="0">
                <a:latin typeface="微软雅黑" panose="020B0503020204020204" pitchFamily="34" charset="-122"/>
                <a:ea typeface="微软雅黑" panose="020B0503020204020204" pitchFamily="34" charset="-122"/>
              </a:rPr>
              <a:t>口</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6358" y="980158"/>
            <a:ext cx="1988437" cy="2812040"/>
          </a:xfrm>
          <a:prstGeom prst="rect">
            <a:avLst/>
          </a:prstGeom>
        </p:spPr>
      </p:pic>
      <p:cxnSp>
        <p:nvCxnSpPr>
          <p:cNvPr id="23" name="直接连接符 22"/>
          <p:cNvCxnSpPr/>
          <p:nvPr/>
        </p:nvCxnSpPr>
        <p:spPr>
          <a:xfrm rot="10800000">
            <a:off x="1225370" y="1950819"/>
            <a:ext cx="91159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4" name="文本框 11"/>
          <p:cNvSpPr txBox="1"/>
          <p:nvPr/>
        </p:nvSpPr>
        <p:spPr>
          <a:xfrm>
            <a:off x="493654" y="1763524"/>
            <a:ext cx="132371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镜头</a:t>
            </a:r>
          </a:p>
        </p:txBody>
      </p:sp>
      <p:cxnSp>
        <p:nvCxnSpPr>
          <p:cNvPr id="25" name="直接连接符 24"/>
          <p:cNvCxnSpPr/>
          <p:nvPr/>
        </p:nvCxnSpPr>
        <p:spPr>
          <a:xfrm>
            <a:off x="2960534" y="1792546"/>
            <a:ext cx="607196" cy="5814"/>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6" name="文本框 11"/>
          <p:cNvSpPr txBox="1"/>
          <p:nvPr/>
        </p:nvSpPr>
        <p:spPr>
          <a:xfrm>
            <a:off x="3608606" y="1619508"/>
            <a:ext cx="1323719"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SD Card</a:t>
            </a:r>
            <a:endParaRPr lang="zh-CN" altLang="en-US" dirty="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rot="10800000">
            <a:off x="2317471" y="1097457"/>
            <a:ext cx="0" cy="99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312462" y="1097358"/>
            <a:ext cx="1071194"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9" name="文本框 11"/>
          <p:cNvSpPr txBox="1"/>
          <p:nvPr/>
        </p:nvSpPr>
        <p:spPr>
          <a:xfrm>
            <a:off x="3567730" y="912692"/>
            <a:ext cx="1323719"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SET </a:t>
            </a:r>
            <a:r>
              <a:rPr lang="zh-CN" altLang="en-US" dirty="0" smtClean="0">
                <a:latin typeface="微软雅黑" panose="020B0503020204020204" pitchFamily="34" charset="-122"/>
                <a:ea typeface="微软雅黑" panose="020B0503020204020204" pitchFamily="34" charset="-122"/>
              </a:rPr>
              <a:t>按钮</a:t>
            </a:r>
            <a:endParaRPr lang="zh-CN" altLang="en-US" dirty="0">
              <a:latin typeface="微软雅黑" panose="020B0503020204020204" pitchFamily="34" charset="-122"/>
              <a:ea typeface="微软雅黑" panose="020B0503020204020204" pitchFamily="34" charset="-122"/>
            </a:endParaRPr>
          </a:p>
        </p:txBody>
      </p:sp>
      <p:sp>
        <p:nvSpPr>
          <p:cNvPr id="30" name="文本框 9"/>
          <p:cNvSpPr txBox="1"/>
          <p:nvPr/>
        </p:nvSpPr>
        <p:spPr>
          <a:xfrm>
            <a:off x="440254" y="1403484"/>
            <a:ext cx="1323719"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LED</a:t>
            </a:r>
            <a:r>
              <a:rPr lang="zh-CN" altLang="en-US" dirty="0" smtClean="0">
                <a:latin typeface="微软雅黑" panose="020B0503020204020204" pitchFamily="34" charset="-122"/>
                <a:ea typeface="微软雅黑" panose="020B0503020204020204" pitchFamily="34" charset="-122"/>
              </a:rPr>
              <a:t>指示灯</a:t>
            </a:r>
            <a:endParaRPr lang="zh-CN" altLang="en-US" dirty="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rot="10800000">
            <a:off x="1820094" y="1556792"/>
            <a:ext cx="42036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173307" y="3253626"/>
            <a:ext cx="100352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33" name="文本框 18"/>
          <p:cNvSpPr txBox="1"/>
          <p:nvPr/>
        </p:nvSpPr>
        <p:spPr>
          <a:xfrm>
            <a:off x="520076" y="3068960"/>
            <a:ext cx="65323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底座</a:t>
            </a:r>
            <a:endParaRPr lang="zh-CN" altLang="en-US"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64088" y="881355"/>
            <a:ext cx="2106987" cy="2979693"/>
          </a:xfrm>
          <a:prstGeom prst="rect">
            <a:avLst/>
          </a:prstGeom>
        </p:spPr>
      </p:pic>
      <p:cxnSp>
        <p:nvCxnSpPr>
          <p:cNvPr id="34" name="直接连接符 33"/>
          <p:cNvCxnSpPr/>
          <p:nvPr/>
        </p:nvCxnSpPr>
        <p:spPr>
          <a:xfrm>
            <a:off x="6543355" y="2173506"/>
            <a:ext cx="1296144"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35" name="文本框 21"/>
          <p:cNvSpPr txBox="1"/>
          <p:nvPr/>
        </p:nvSpPr>
        <p:spPr>
          <a:xfrm>
            <a:off x="7859307" y="1988840"/>
            <a:ext cx="1187624"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USB</a:t>
            </a:r>
            <a:r>
              <a:rPr lang="zh-CN" altLang="en-US" dirty="0">
                <a:latin typeface="微软雅黑" panose="020B0503020204020204" pitchFamily="34" charset="-122"/>
                <a:ea typeface="微软雅黑" panose="020B0503020204020204" pitchFamily="34" charset="-122"/>
              </a:rPr>
              <a:t>端</a:t>
            </a:r>
            <a:r>
              <a:rPr lang="zh-CN" altLang="en-US" dirty="0" smtClean="0">
                <a:latin typeface="微软雅黑" panose="020B0503020204020204" pitchFamily="34" charset="-122"/>
                <a:ea typeface="微软雅黑" panose="020B0503020204020204" pitchFamily="34" charset="-122"/>
              </a:rPr>
              <a:t>口</a:t>
            </a:r>
            <a:endParaRPr lang="zh-CN" altLang="en-US" dirty="0">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2337115" y="2157552"/>
            <a:ext cx="119934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38" name="文本框 15"/>
          <p:cNvSpPr txBox="1"/>
          <p:nvPr/>
        </p:nvSpPr>
        <p:spPr>
          <a:xfrm>
            <a:off x="520076" y="2195572"/>
            <a:ext cx="1368152"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麦克风</a:t>
            </a:r>
            <a:endParaRPr lang="zh-CN" altLang="en-US" dirty="0">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6479667" y="1741458"/>
            <a:ext cx="1296144"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0" name="文本框 21"/>
          <p:cNvSpPr txBox="1"/>
          <p:nvPr/>
        </p:nvSpPr>
        <p:spPr>
          <a:xfrm>
            <a:off x="7795619" y="1556792"/>
            <a:ext cx="118762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扬声器</a:t>
            </a:r>
          </a:p>
        </p:txBody>
      </p:sp>
      <p:cxnSp>
        <p:nvCxnSpPr>
          <p:cNvPr id="41" name="直接连接符 40"/>
          <p:cNvCxnSpPr/>
          <p:nvPr/>
        </p:nvCxnSpPr>
        <p:spPr>
          <a:xfrm rot="10800000">
            <a:off x="1486131" y="2348879"/>
            <a:ext cx="75338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2" name="文本框 11"/>
          <p:cNvSpPr txBox="1"/>
          <p:nvPr/>
        </p:nvSpPr>
        <p:spPr>
          <a:xfrm>
            <a:off x="3680329" y="1979548"/>
            <a:ext cx="132371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光感</a:t>
            </a:r>
          </a:p>
        </p:txBody>
      </p:sp>
      <p:cxnSp>
        <p:nvCxnSpPr>
          <p:cNvPr id="43" name="直接连接符 42"/>
          <p:cNvCxnSpPr/>
          <p:nvPr/>
        </p:nvCxnSpPr>
        <p:spPr>
          <a:xfrm>
            <a:off x="2384470" y="5229200"/>
            <a:ext cx="91159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748895" y="4869160"/>
            <a:ext cx="514966"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5" name="文本框 15"/>
          <p:cNvSpPr txBox="1"/>
          <p:nvPr/>
        </p:nvSpPr>
        <p:spPr>
          <a:xfrm>
            <a:off x="512262" y="4139788"/>
            <a:ext cx="9086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光感</a:t>
            </a:r>
          </a:p>
        </p:txBody>
      </p:sp>
      <p:cxnSp>
        <p:nvCxnSpPr>
          <p:cNvPr id="46" name="直接连接符 45"/>
          <p:cNvCxnSpPr/>
          <p:nvPr/>
        </p:nvCxnSpPr>
        <p:spPr>
          <a:xfrm rot="10800000">
            <a:off x="1411733" y="4283804"/>
            <a:ext cx="828721"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6498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413" y="867391"/>
            <a:ext cx="1603908" cy="2378769"/>
          </a:xfrm>
          <a:prstGeom prst="rect">
            <a:avLst/>
          </a:prstGeom>
        </p:spPr>
      </p:pic>
      <p:sp>
        <p:nvSpPr>
          <p:cNvPr id="3" name="标题 1"/>
          <p:cNvSpPr txBox="1">
            <a:spLocks/>
          </p:cNvSpPr>
          <p:nvPr/>
        </p:nvSpPr>
        <p:spPr bwMode="auto">
          <a:xfrm>
            <a:off x="34926" y="-27384"/>
            <a:ext cx="6625306" cy="79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eaLnBrk="0" hangingPunct="0">
              <a:defRPr sz="2800" b="1">
                <a:solidFill>
                  <a:prstClr val="white"/>
                </a:solidFill>
                <a:latin typeface="华文中宋" pitchFamily="2" charset="-122"/>
                <a:ea typeface="华文中宋" pitchFamily="2" charset="-122"/>
              </a:defRPr>
            </a:lvl1pPr>
          </a:lstStyle>
          <a:p>
            <a:r>
              <a:rPr lang="zh-CN" altLang="en-US" dirty="0">
                <a:latin typeface="微软雅黑" panose="020B0503020204020204" pitchFamily="34" charset="-122"/>
                <a:ea typeface="微软雅黑" panose="020B0503020204020204" pitchFamily="34" charset="-122"/>
              </a:rPr>
              <a:t>和</a:t>
            </a:r>
            <a:r>
              <a:rPr lang="zh-CN" altLang="en-US" dirty="0" smtClean="0">
                <a:latin typeface="微软雅黑" panose="020B0503020204020204" pitchFamily="34" charset="-122"/>
                <a:ea typeface="微软雅黑" panose="020B0503020204020204" pitchFamily="34" charset="-122"/>
              </a:rPr>
              <a:t>目外观和按键</a:t>
            </a:r>
            <a:endParaRPr lang="en-US" altLang="zh-CN"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rot="10800000">
            <a:off x="1328576" y="1700808"/>
            <a:ext cx="91159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5" name="文本框 11"/>
          <p:cNvSpPr txBox="1"/>
          <p:nvPr/>
        </p:nvSpPr>
        <p:spPr>
          <a:xfrm>
            <a:off x="642206" y="1547500"/>
            <a:ext cx="66185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镜头</a:t>
            </a:r>
          </a:p>
        </p:txBody>
      </p:sp>
      <p:sp>
        <p:nvSpPr>
          <p:cNvPr id="6" name="文本框 9"/>
          <p:cNvSpPr txBox="1"/>
          <p:nvPr/>
        </p:nvSpPr>
        <p:spPr>
          <a:xfrm>
            <a:off x="335466" y="2699628"/>
            <a:ext cx="1400647"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LED</a:t>
            </a:r>
            <a:r>
              <a:rPr lang="zh-CN" altLang="en-US" dirty="0" smtClean="0">
                <a:latin typeface="微软雅黑" panose="020B0503020204020204" pitchFamily="34" charset="-122"/>
                <a:ea typeface="微软雅黑" panose="020B0503020204020204" pitchFamily="34" charset="-122"/>
              </a:rPr>
              <a:t>指示灯</a:t>
            </a:r>
            <a:endParaRPr lang="zh-CN" altLang="en-US"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rot="10800000">
            <a:off x="1680669" y="2852936"/>
            <a:ext cx="55950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8" name="文本框 15"/>
          <p:cNvSpPr txBox="1"/>
          <p:nvPr/>
        </p:nvSpPr>
        <p:spPr>
          <a:xfrm>
            <a:off x="655993" y="1196752"/>
            <a:ext cx="9086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光感</a:t>
            </a:r>
          </a:p>
        </p:txBody>
      </p:sp>
      <p:cxnSp>
        <p:nvCxnSpPr>
          <p:cNvPr id="9" name="直接连接符 8"/>
          <p:cNvCxnSpPr/>
          <p:nvPr/>
        </p:nvCxnSpPr>
        <p:spPr>
          <a:xfrm rot="10800000">
            <a:off x="1334638" y="1412776"/>
            <a:ext cx="91159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301136" y="2996952"/>
            <a:ext cx="1451201"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1" name="文本框 15"/>
          <p:cNvSpPr txBox="1"/>
          <p:nvPr/>
        </p:nvSpPr>
        <p:spPr>
          <a:xfrm>
            <a:off x="3752337" y="2843644"/>
            <a:ext cx="1368152"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麦克风</a:t>
            </a:r>
            <a:endParaRPr lang="zh-CN" altLang="en-US" dirty="0">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3411352" y="1741458"/>
            <a:ext cx="41299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3" name="文本框 21"/>
          <p:cNvSpPr txBox="1"/>
          <p:nvPr/>
        </p:nvSpPr>
        <p:spPr>
          <a:xfrm>
            <a:off x="3824345" y="1556792"/>
            <a:ext cx="118762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扬声器</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316" y="983786"/>
            <a:ext cx="1539381" cy="2145977"/>
          </a:xfrm>
          <a:prstGeom prst="rect">
            <a:avLst/>
          </a:prstGeom>
        </p:spPr>
      </p:pic>
      <p:cxnSp>
        <p:nvCxnSpPr>
          <p:cNvPr id="15" name="直接连接符 14"/>
          <p:cNvCxnSpPr/>
          <p:nvPr/>
        </p:nvCxnSpPr>
        <p:spPr>
          <a:xfrm>
            <a:off x="6073297" y="2605554"/>
            <a:ext cx="1296144"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6" name="文本框 21"/>
          <p:cNvSpPr txBox="1"/>
          <p:nvPr/>
        </p:nvSpPr>
        <p:spPr>
          <a:xfrm>
            <a:off x="7389249" y="2420888"/>
            <a:ext cx="1187624"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USB</a:t>
            </a:r>
            <a:r>
              <a:rPr lang="zh-CN" altLang="en-US" dirty="0">
                <a:latin typeface="微软雅黑" panose="020B0503020204020204" pitchFamily="34" charset="-122"/>
                <a:ea typeface="微软雅黑" panose="020B0503020204020204" pitchFamily="34" charset="-122"/>
              </a:rPr>
              <a:t>端</a:t>
            </a:r>
            <a:r>
              <a:rPr lang="zh-CN" altLang="en-US" dirty="0" smtClean="0">
                <a:latin typeface="微软雅黑" panose="020B0503020204020204" pitchFamily="34" charset="-122"/>
                <a:ea typeface="微软雅黑" panose="020B0503020204020204" pitchFamily="34" charset="-122"/>
              </a:rPr>
              <a:t>口</a:t>
            </a:r>
            <a:endParaRPr lang="zh-CN" altLang="en-US"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rot="10800000">
            <a:off x="6056593" y="2605023"/>
            <a:ext cx="0" cy="175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285918" y="2884294"/>
            <a:ext cx="1071194"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9" name="文本框 11"/>
          <p:cNvSpPr txBox="1"/>
          <p:nvPr/>
        </p:nvSpPr>
        <p:spPr>
          <a:xfrm>
            <a:off x="7352737" y="2699628"/>
            <a:ext cx="1323719"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SET </a:t>
            </a:r>
            <a:r>
              <a:rPr lang="zh-CN" altLang="en-US" dirty="0" smtClean="0">
                <a:latin typeface="微软雅黑" panose="020B0503020204020204" pitchFamily="34" charset="-122"/>
                <a:ea typeface="微软雅黑" panose="020B0503020204020204" pitchFamily="34" charset="-122"/>
              </a:rPr>
              <a:t>按钮</a:t>
            </a:r>
            <a:endParaRPr lang="zh-CN" altLang="en-US"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739" y="4077072"/>
            <a:ext cx="2791229" cy="2082575"/>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1637" y="4077072"/>
            <a:ext cx="2302526" cy="2127182"/>
          </a:xfrm>
          <a:prstGeom prst="rect">
            <a:avLst/>
          </a:prstGeom>
        </p:spPr>
      </p:pic>
      <p:sp>
        <p:nvSpPr>
          <p:cNvPr id="23" name="文本框 15"/>
          <p:cNvSpPr txBox="1"/>
          <p:nvPr/>
        </p:nvSpPr>
        <p:spPr>
          <a:xfrm>
            <a:off x="1613609" y="4787860"/>
            <a:ext cx="9086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光感</a:t>
            </a:r>
          </a:p>
        </p:txBody>
      </p:sp>
      <p:cxnSp>
        <p:nvCxnSpPr>
          <p:cNvPr id="24" name="直接连接符 23"/>
          <p:cNvCxnSpPr/>
          <p:nvPr/>
        </p:nvCxnSpPr>
        <p:spPr>
          <a:xfrm rot="10800000">
            <a:off x="2292254" y="5003884"/>
            <a:ext cx="91159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0800000">
            <a:off x="2292255" y="4518412"/>
            <a:ext cx="91159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6" name="文本框 11"/>
          <p:cNvSpPr txBox="1"/>
          <p:nvPr/>
        </p:nvSpPr>
        <p:spPr>
          <a:xfrm>
            <a:off x="1331071" y="4365104"/>
            <a:ext cx="93667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红外灯</a:t>
            </a:r>
          </a:p>
        </p:txBody>
      </p:sp>
      <p:cxnSp>
        <p:nvCxnSpPr>
          <p:cNvPr id="27" name="直接连接符 26"/>
          <p:cNvCxnSpPr/>
          <p:nvPr/>
        </p:nvCxnSpPr>
        <p:spPr>
          <a:xfrm>
            <a:off x="3347864" y="4765794"/>
            <a:ext cx="41299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8" name="文本框 21"/>
          <p:cNvSpPr txBox="1"/>
          <p:nvPr/>
        </p:nvSpPr>
        <p:spPr>
          <a:xfrm>
            <a:off x="3760857" y="4581128"/>
            <a:ext cx="118762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镜头</a:t>
            </a:r>
          </a:p>
        </p:txBody>
      </p:sp>
      <p:cxnSp>
        <p:nvCxnSpPr>
          <p:cNvPr id="29" name="直接连接符 28"/>
          <p:cNvCxnSpPr/>
          <p:nvPr/>
        </p:nvCxnSpPr>
        <p:spPr>
          <a:xfrm rot="10800000">
            <a:off x="5586065" y="5301207"/>
            <a:ext cx="28207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30" name="文本框 11"/>
          <p:cNvSpPr txBox="1"/>
          <p:nvPr/>
        </p:nvSpPr>
        <p:spPr>
          <a:xfrm>
            <a:off x="4427984" y="5147900"/>
            <a:ext cx="1323719"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SET </a:t>
            </a:r>
            <a:r>
              <a:rPr lang="zh-CN" altLang="en-US" dirty="0" smtClean="0">
                <a:latin typeface="微软雅黑" panose="020B0503020204020204" pitchFamily="34" charset="-122"/>
                <a:ea typeface="微软雅黑" panose="020B0503020204020204" pitchFamily="34" charset="-122"/>
              </a:rPr>
              <a:t>按钮</a:t>
            </a:r>
            <a:endParaRPr lang="zh-CN" altLang="en-US" dirty="0">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6164596" y="5320938"/>
            <a:ext cx="1431740" cy="5814"/>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34" name="文本框 11"/>
          <p:cNvSpPr txBox="1"/>
          <p:nvPr/>
        </p:nvSpPr>
        <p:spPr>
          <a:xfrm>
            <a:off x="7596336" y="5147900"/>
            <a:ext cx="1323719"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SD Card</a:t>
            </a:r>
            <a:endParaRPr lang="zh-CN" altLang="en-US" dirty="0">
              <a:latin typeface="微软雅黑" panose="020B0503020204020204" pitchFamily="34" charset="-122"/>
              <a:ea typeface="微软雅黑" panose="020B0503020204020204" pitchFamily="34" charset="-122"/>
            </a:endParaRPr>
          </a:p>
        </p:txBody>
      </p:sp>
      <p:sp>
        <p:nvSpPr>
          <p:cNvPr id="35" name="文本框 9"/>
          <p:cNvSpPr txBox="1"/>
          <p:nvPr/>
        </p:nvSpPr>
        <p:spPr>
          <a:xfrm>
            <a:off x="4323480" y="4797152"/>
            <a:ext cx="1400647"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LED</a:t>
            </a:r>
            <a:r>
              <a:rPr lang="zh-CN" altLang="en-US" dirty="0" smtClean="0">
                <a:latin typeface="微软雅黑" panose="020B0503020204020204" pitchFamily="34" charset="-122"/>
                <a:ea typeface="微软雅黑" panose="020B0503020204020204" pitchFamily="34" charset="-122"/>
              </a:rPr>
              <a:t>指示灯</a:t>
            </a:r>
            <a:endParaRPr lang="zh-CN" altLang="en-US" dirty="0">
              <a:latin typeface="微软雅黑" panose="020B0503020204020204" pitchFamily="34" charset="-122"/>
              <a:ea typeface="微软雅黑" panose="020B0503020204020204" pitchFamily="34" charset="-122"/>
            </a:endParaRPr>
          </a:p>
        </p:txBody>
      </p:sp>
      <p:cxnSp>
        <p:nvCxnSpPr>
          <p:cNvPr id="36" name="直接连接符 35"/>
          <p:cNvCxnSpPr/>
          <p:nvPr/>
        </p:nvCxnSpPr>
        <p:spPr>
          <a:xfrm rot="10800000">
            <a:off x="5634067" y="4950460"/>
            <a:ext cx="162068"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0800000">
            <a:off x="5796136" y="4945901"/>
            <a:ext cx="0" cy="2832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0205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Box 2"/>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itchFamily="34" charset="-122"/>
                <a:ea typeface="微软雅黑" pitchFamily="34" charset="-122"/>
                <a:sym typeface="微软雅黑" pitchFamily="34" charset="-122"/>
              </a:rPr>
              <a:t>*</a:t>
            </a:r>
          </a:p>
        </p:txBody>
      </p:sp>
      <p:pic>
        <p:nvPicPr>
          <p:cNvPr id="19460" name="图片 5"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FFFFFF"/>
                </a:solidFill>
                <a:latin typeface="微软雅黑" pitchFamily="34" charset="-122"/>
                <a:ea typeface="微软雅黑" pitchFamily="34" charset="-122"/>
                <a:sym typeface="微软雅黑" pitchFamily="34" charset="-122"/>
              </a:rPr>
              <a:t>*</a:t>
            </a:r>
          </a:p>
        </p:txBody>
      </p:sp>
      <p:sp>
        <p:nvSpPr>
          <p:cNvPr id="19462"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800" b="1" dirty="0">
                <a:solidFill>
                  <a:prstClr val="white"/>
                </a:solidFill>
                <a:latin typeface="华文中宋" pitchFamily="2" charset="-122"/>
                <a:ea typeface="华文中宋" pitchFamily="2" charset="-122"/>
                <a:sym typeface="宋体" pitchFamily="2" charset="-122"/>
              </a:rPr>
              <a:t>和目</a:t>
            </a:r>
            <a:r>
              <a:rPr lang="en-US" sz="2800" b="1" dirty="0">
                <a:solidFill>
                  <a:prstClr val="white"/>
                </a:solidFill>
                <a:latin typeface="华文中宋" pitchFamily="2" charset="-122"/>
                <a:ea typeface="华文中宋" pitchFamily="2" charset="-122"/>
                <a:sym typeface="宋体" pitchFamily="2" charset="-122"/>
              </a:rPr>
              <a:t>——</a:t>
            </a:r>
            <a:r>
              <a:rPr lang="zh-CN" altLang="en-US" sz="2800" b="1" dirty="0">
                <a:solidFill>
                  <a:prstClr val="white"/>
                </a:solidFill>
                <a:latin typeface="华文中宋" pitchFamily="2" charset="-122"/>
                <a:ea typeface="华文中宋" pitchFamily="2" charset="-122"/>
                <a:sym typeface="宋体" pitchFamily="2" charset="-122"/>
              </a:rPr>
              <a:t>使用步骤</a:t>
            </a:r>
            <a:endParaRPr lang="zh-CN" altLang="en-US" sz="2800" b="1" dirty="0">
              <a:solidFill>
                <a:prstClr val="white"/>
              </a:solidFill>
              <a:latin typeface="华文中宋" pitchFamily="2" charset="-122"/>
              <a:ea typeface="华文中宋" pitchFamily="2" charset="-122"/>
            </a:endParaRPr>
          </a:p>
        </p:txBody>
      </p:sp>
      <p:sp>
        <p:nvSpPr>
          <p:cNvPr id="19463" name="矩形 193"/>
          <p:cNvSpPr>
            <a:spLocks noChangeArrowheads="1"/>
          </p:cNvSpPr>
          <p:nvPr/>
        </p:nvSpPr>
        <p:spPr bwMode="auto">
          <a:xfrm>
            <a:off x="323850" y="909638"/>
            <a:ext cx="4032250" cy="637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dirty="0">
              <a:latin typeface="微软雅黑" pitchFamily="34" charset="-122"/>
              <a:ea typeface="微软雅黑" pitchFamily="34" charset="-122"/>
            </a:endParaRPr>
          </a:p>
          <a:p>
            <a:pPr marL="285750" indent="-285750">
              <a:lnSpc>
                <a:spcPct val="150000"/>
              </a:lnSpc>
              <a:buSzPct val="100000"/>
              <a:buFont typeface="Wingdings" pitchFamily="2" charset="2"/>
              <a:buChar char="Ø"/>
            </a:pPr>
            <a:r>
              <a:rPr lang="zh-CN" altLang="en-US" b="1" dirty="0">
                <a:latin typeface="微软雅黑" pitchFamily="34" charset="-122"/>
                <a:ea typeface="微软雅黑" pitchFamily="34" charset="-122"/>
              </a:rPr>
              <a:t>Android手机</a:t>
            </a:r>
          </a:p>
          <a:p>
            <a:pPr>
              <a:lnSpc>
                <a:spcPct val="150000"/>
              </a:lnSpc>
            </a:pPr>
            <a:r>
              <a:rPr lang="zh-CN" altLang="en-US" dirty="0">
                <a:latin typeface="微软雅黑" pitchFamily="34" charset="-122"/>
                <a:ea typeface="微软雅黑" pitchFamily="34" charset="-122"/>
              </a:rPr>
              <a:t>1)用微信或其他扫码软件</a:t>
            </a:r>
            <a:r>
              <a:rPr lang="zh-CN" altLang="en-US" dirty="0" smtClean="0">
                <a:latin typeface="微软雅黑" pitchFamily="34" charset="-122"/>
                <a:ea typeface="微软雅黑" pitchFamily="34" charset="-122"/>
              </a:rPr>
              <a:t>扫描说明书中的</a:t>
            </a:r>
            <a:r>
              <a:rPr lang="zh-CN" altLang="en-US" dirty="0">
                <a:latin typeface="微软雅黑" pitchFamily="34" charset="-122"/>
                <a:ea typeface="微软雅黑" pitchFamily="34" charset="-122"/>
              </a:rPr>
              <a:t>APP二维码获取安装包，安装手机客户端。</a:t>
            </a:r>
          </a:p>
          <a:p>
            <a:pPr>
              <a:lnSpc>
                <a:spcPct val="150000"/>
              </a:lnSpc>
            </a:pPr>
            <a:endParaRPr lang="zh-CN" altLang="en-US" dirty="0">
              <a:latin typeface="微软雅黑" pitchFamily="34" charset="-122"/>
              <a:ea typeface="微软雅黑" pitchFamily="34" charset="-122"/>
            </a:endParaRPr>
          </a:p>
          <a:p>
            <a:pPr>
              <a:lnSpc>
                <a:spcPct val="150000"/>
              </a:lnSpc>
            </a:pPr>
            <a:endParaRPr lang="zh-CN" altLang="en-US" dirty="0">
              <a:latin typeface="微软雅黑" pitchFamily="34" charset="-122"/>
              <a:ea typeface="微软雅黑" pitchFamily="34" charset="-122"/>
            </a:endParaRPr>
          </a:p>
          <a:p>
            <a:pPr>
              <a:lnSpc>
                <a:spcPct val="150000"/>
              </a:lnSpc>
            </a:pPr>
            <a:endParaRPr lang="zh-CN" altLang="en-US" dirty="0">
              <a:latin typeface="微软雅黑" pitchFamily="34" charset="-122"/>
              <a:ea typeface="微软雅黑" pitchFamily="34" charset="-122"/>
            </a:endParaRPr>
          </a:p>
          <a:p>
            <a:pPr>
              <a:lnSpc>
                <a:spcPct val="150000"/>
              </a:lnSpc>
            </a:pPr>
            <a:endParaRPr lang="zh-CN" altLang="en-US" dirty="0">
              <a:latin typeface="微软雅黑" pitchFamily="34" charset="-122"/>
              <a:ea typeface="微软雅黑" pitchFamily="34" charset="-122"/>
            </a:endParaRPr>
          </a:p>
          <a:p>
            <a:pPr>
              <a:lnSpc>
                <a:spcPct val="150000"/>
              </a:lnSpc>
            </a:pPr>
            <a:endParaRPr lang="zh-CN" altLang="en-US" dirty="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2）登录Http:/www</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andmu</a:t>
            </a:r>
            <a:r>
              <a:rPr lang="zh-CN" altLang="en-US" dirty="0" smtClean="0">
                <a:latin typeface="微软雅黑" pitchFamily="34" charset="-122"/>
                <a:ea typeface="微软雅黑" pitchFamily="34" charset="-122"/>
              </a:rPr>
              <a:t>.c</a:t>
            </a:r>
            <a:r>
              <a:rPr lang="en-US" altLang="zh-CN"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/首页进行扫码下载</a:t>
            </a:r>
            <a:r>
              <a:rPr lang="zh-CN" altLang="en-US" dirty="0">
                <a:latin typeface="微软雅黑" pitchFamily="34" charset="-122"/>
                <a:ea typeface="微软雅黑" pitchFamily="34" charset="-122"/>
              </a:rPr>
              <a:t>。</a:t>
            </a:r>
          </a:p>
          <a:p>
            <a:pPr>
              <a:lnSpc>
                <a:spcPct val="150000"/>
              </a:lnSpc>
            </a:pPr>
            <a:endParaRPr lang="zh-CN" altLang="en-US" dirty="0">
              <a:latin typeface="微软雅黑" pitchFamily="34" charset="-122"/>
              <a:ea typeface="微软雅黑" pitchFamily="34" charset="-122"/>
            </a:endParaRPr>
          </a:p>
          <a:p>
            <a:pPr>
              <a:lnSpc>
                <a:spcPct val="150000"/>
              </a:lnSpc>
            </a:pPr>
            <a:endParaRPr lang="zh-CN" altLang="en-US" dirty="0">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dirty="0">
              <a:latin typeface="微软雅黑" pitchFamily="34" charset="-122"/>
              <a:ea typeface="微软雅黑" pitchFamily="34" charset="-122"/>
            </a:endParaRPr>
          </a:p>
        </p:txBody>
      </p:sp>
      <p:sp>
        <p:nvSpPr>
          <p:cNvPr id="19466" name="矩形 193"/>
          <p:cNvSpPr>
            <a:spLocks noChangeArrowheads="1"/>
          </p:cNvSpPr>
          <p:nvPr/>
        </p:nvSpPr>
        <p:spPr bwMode="auto">
          <a:xfrm>
            <a:off x="4679665" y="909638"/>
            <a:ext cx="4356670" cy="46628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50000"/>
              </a:lnSpc>
            </a:pPr>
            <a:endParaRPr lang="zh-CN" altLang="en-US" b="1" dirty="0">
              <a:latin typeface="微软雅黑" pitchFamily="34" charset="-122"/>
              <a:ea typeface="微软雅黑" pitchFamily="34" charset="-122"/>
            </a:endParaRPr>
          </a:p>
          <a:p>
            <a:pPr marL="285750" indent="-285750">
              <a:lnSpc>
                <a:spcPct val="150000"/>
              </a:lnSpc>
              <a:buSzPct val="100000"/>
              <a:buFont typeface="Wingdings" pitchFamily="2" charset="2"/>
              <a:buChar char="Ø"/>
            </a:pPr>
            <a:r>
              <a:rPr lang="zh-CN" altLang="en-US" b="1" dirty="0">
                <a:latin typeface="微软雅黑" pitchFamily="34" charset="-122"/>
                <a:ea typeface="微软雅黑" pitchFamily="34" charset="-122"/>
              </a:rPr>
              <a:t>IOS手机</a:t>
            </a:r>
          </a:p>
          <a:p>
            <a:pPr>
              <a:lnSpc>
                <a:spcPct val="150000"/>
              </a:lnSpc>
            </a:pP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）Appstore</a:t>
            </a:r>
            <a:r>
              <a:rPr lang="zh-CN" altLang="en-US" dirty="0">
                <a:latin typeface="微软雅黑" pitchFamily="34" charset="-122"/>
                <a:ea typeface="微软雅黑" pitchFamily="34" charset="-122"/>
              </a:rPr>
              <a:t>，直接搜索</a:t>
            </a:r>
            <a:r>
              <a:rPr lang="zh-CN" altLang="en-US" dirty="0" smtClean="0">
                <a:latin typeface="微软雅黑" pitchFamily="34" charset="-122"/>
                <a:ea typeface="微软雅黑" pitchFamily="34" charset="-122"/>
              </a:rPr>
              <a:t>“和目”下载</a:t>
            </a:r>
            <a:r>
              <a:rPr lang="zh-CN" altLang="en-US" dirty="0">
                <a:latin typeface="微软雅黑" pitchFamily="34" charset="-122"/>
                <a:ea typeface="微软雅黑" pitchFamily="34" charset="-122"/>
              </a:rPr>
              <a:t>。</a:t>
            </a:r>
          </a:p>
          <a:p>
            <a:pPr>
              <a:lnSpc>
                <a:spcPct val="150000"/>
              </a:lnSpc>
            </a:pPr>
            <a:endParaRPr lang="zh-CN" altLang="en-US" dirty="0">
              <a:latin typeface="微软雅黑" pitchFamily="34" charset="-122"/>
              <a:ea typeface="微软雅黑" pitchFamily="34" charset="-122"/>
            </a:endParaRPr>
          </a:p>
          <a:p>
            <a:pPr>
              <a:lnSpc>
                <a:spcPct val="150000"/>
              </a:lnSpc>
            </a:pPr>
            <a:endParaRPr lang="zh-CN" altLang="en-US" dirty="0">
              <a:latin typeface="微软雅黑" pitchFamily="34" charset="-122"/>
              <a:ea typeface="微软雅黑" pitchFamily="34" charset="-122"/>
            </a:endParaRPr>
          </a:p>
          <a:p>
            <a:pPr>
              <a:lnSpc>
                <a:spcPct val="150000"/>
              </a:lnSpc>
            </a:pPr>
            <a:endParaRPr lang="zh-CN" altLang="en-US" dirty="0">
              <a:latin typeface="微软雅黑" pitchFamily="34" charset="-122"/>
              <a:ea typeface="微软雅黑" pitchFamily="34" charset="-122"/>
            </a:endParaRPr>
          </a:p>
          <a:p>
            <a:pPr>
              <a:lnSpc>
                <a:spcPct val="150000"/>
              </a:lnSpc>
            </a:pPr>
            <a:endParaRPr lang="zh-CN" altLang="en-US" dirty="0">
              <a:latin typeface="微软雅黑" pitchFamily="34" charset="-122"/>
              <a:ea typeface="微软雅黑" pitchFamily="34" charset="-122"/>
            </a:endParaRPr>
          </a:p>
          <a:p>
            <a:pPr>
              <a:lnSpc>
                <a:spcPct val="150000"/>
              </a:lnSpc>
            </a:pPr>
            <a:endParaRPr lang="zh-CN" altLang="en-US" dirty="0">
              <a:latin typeface="微软雅黑" pitchFamily="34" charset="-122"/>
              <a:ea typeface="微软雅黑" pitchFamily="34" charset="-122"/>
            </a:endParaRPr>
          </a:p>
          <a:p>
            <a:pPr>
              <a:lnSpc>
                <a:spcPct val="150000"/>
              </a:lnSpc>
            </a:pPr>
            <a:endParaRPr lang="zh-CN" altLang="en-US" dirty="0">
              <a:latin typeface="微软雅黑" pitchFamily="34" charset="-122"/>
              <a:ea typeface="微软雅黑" pitchFamily="34" charset="-122"/>
            </a:endParaRPr>
          </a:p>
          <a:p>
            <a:pPr>
              <a:lnSpc>
                <a:spcPct val="150000"/>
              </a:lnSpc>
            </a:pPr>
            <a:endParaRPr lang="zh-CN" altLang="en-US" dirty="0">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dirty="0">
              <a:latin typeface="微软雅黑" pitchFamily="34" charset="-122"/>
              <a:ea typeface="微软雅黑" pitchFamily="34" charset="-122"/>
            </a:endParaRPr>
          </a:p>
        </p:txBody>
      </p:sp>
      <p:sp>
        <p:nvSpPr>
          <p:cNvPr id="19467" name="Text Box 11"/>
          <p:cNvSpPr txBox="1">
            <a:spLocks noChangeArrowheads="1"/>
          </p:cNvSpPr>
          <p:nvPr/>
        </p:nvSpPr>
        <p:spPr bwMode="auto">
          <a:xfrm>
            <a:off x="539750" y="765175"/>
            <a:ext cx="1943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latin typeface="微软雅黑" pitchFamily="34" charset="-122"/>
                <a:ea typeface="微软雅黑" pitchFamily="34" charset="-122"/>
              </a:rPr>
              <a:t>1、APP下载</a:t>
            </a:r>
          </a:p>
        </p:txBody>
      </p:sp>
      <p:sp>
        <p:nvSpPr>
          <p:cNvPr id="19468" name="Line 12"/>
          <p:cNvSpPr>
            <a:spLocks noChangeShapeType="1"/>
          </p:cNvSpPr>
          <p:nvPr/>
        </p:nvSpPr>
        <p:spPr bwMode="auto">
          <a:xfrm>
            <a:off x="4572000" y="1485900"/>
            <a:ext cx="0" cy="489585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 name="图片 1"/>
          <p:cNvPicPr>
            <a:picLocks noChangeAspect="1"/>
          </p:cNvPicPr>
          <p:nvPr/>
        </p:nvPicPr>
        <p:blipFill>
          <a:blip r:embed="rId3"/>
          <a:stretch>
            <a:fillRect/>
          </a:stretch>
        </p:blipFill>
        <p:spPr>
          <a:xfrm>
            <a:off x="1167192" y="3092450"/>
            <a:ext cx="2047875" cy="194310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2160" y="2255678"/>
            <a:ext cx="1898753" cy="3377248"/>
          </a:xfrm>
          <a:prstGeom prst="rect">
            <a:avLst/>
          </a:prstGeom>
        </p:spPr>
      </p:pic>
      <p:sp>
        <p:nvSpPr>
          <p:cNvPr id="4" name="文本框 3"/>
          <p:cNvSpPr txBox="1"/>
          <p:nvPr/>
        </p:nvSpPr>
        <p:spPr>
          <a:xfrm>
            <a:off x="4805771" y="5760323"/>
            <a:ext cx="4230564"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）与安卓手机一样，扫描二维码下载。</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6599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2"/>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itchFamily="34" charset="-122"/>
                <a:ea typeface="微软雅黑" pitchFamily="34" charset="-122"/>
                <a:sym typeface="微软雅黑" pitchFamily="34" charset="-122"/>
              </a:rPr>
              <a:t>*</a:t>
            </a:r>
          </a:p>
        </p:txBody>
      </p:sp>
      <p:pic>
        <p:nvPicPr>
          <p:cNvPr id="20484" name="图片 5"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FFFFFF"/>
                </a:solidFill>
                <a:latin typeface="微软雅黑" pitchFamily="34" charset="-122"/>
                <a:ea typeface="微软雅黑" pitchFamily="34" charset="-122"/>
                <a:sym typeface="微软雅黑" pitchFamily="34" charset="-122"/>
              </a:rPr>
              <a:t>*</a:t>
            </a:r>
          </a:p>
        </p:txBody>
      </p:sp>
      <p:sp>
        <p:nvSpPr>
          <p:cNvPr id="20486"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800" b="1" dirty="0">
                <a:solidFill>
                  <a:prstClr val="white"/>
                </a:solidFill>
                <a:latin typeface="华文中宋" pitchFamily="2" charset="-122"/>
                <a:ea typeface="华文中宋" pitchFamily="2" charset="-122"/>
                <a:sym typeface="宋体" pitchFamily="2" charset="-122"/>
              </a:rPr>
              <a:t>和目</a:t>
            </a:r>
            <a:r>
              <a:rPr lang="en-US" sz="2800" b="1" dirty="0">
                <a:solidFill>
                  <a:prstClr val="white"/>
                </a:solidFill>
                <a:latin typeface="华文中宋" pitchFamily="2" charset="-122"/>
                <a:ea typeface="华文中宋" pitchFamily="2" charset="-122"/>
                <a:sym typeface="宋体" pitchFamily="2" charset="-122"/>
              </a:rPr>
              <a:t>——</a:t>
            </a:r>
            <a:r>
              <a:rPr lang="zh-CN" altLang="en-US" sz="2800" b="1" dirty="0">
                <a:solidFill>
                  <a:prstClr val="white"/>
                </a:solidFill>
                <a:latin typeface="华文中宋" pitchFamily="2" charset="-122"/>
                <a:ea typeface="华文中宋" pitchFamily="2" charset="-122"/>
                <a:sym typeface="宋体" pitchFamily="2" charset="-122"/>
              </a:rPr>
              <a:t>使用步骤</a:t>
            </a:r>
            <a:endParaRPr lang="zh-CN" altLang="en-US" sz="2800" b="1" dirty="0">
              <a:solidFill>
                <a:prstClr val="white"/>
              </a:solidFill>
              <a:latin typeface="华文中宋" pitchFamily="2" charset="-122"/>
              <a:ea typeface="华文中宋" pitchFamily="2" charset="-122"/>
            </a:endParaRPr>
          </a:p>
        </p:txBody>
      </p:sp>
      <p:sp>
        <p:nvSpPr>
          <p:cNvPr id="20487"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0488" name="Text Box 8"/>
          <p:cNvSpPr txBox="1">
            <a:spLocks noChangeArrowheads="1"/>
          </p:cNvSpPr>
          <p:nvPr/>
        </p:nvSpPr>
        <p:spPr bwMode="auto">
          <a:xfrm>
            <a:off x="539750" y="765175"/>
            <a:ext cx="1943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latin typeface="微软雅黑" pitchFamily="34" charset="-122"/>
                <a:ea typeface="微软雅黑" pitchFamily="34" charset="-122"/>
              </a:rPr>
              <a:t>2、注册登录</a:t>
            </a:r>
            <a:endParaRPr lang="zh-CN" altLang="en-US"/>
          </a:p>
        </p:txBody>
      </p:sp>
      <p:sp>
        <p:nvSpPr>
          <p:cNvPr id="20491" name="Text Box 11"/>
          <p:cNvSpPr txBox="1">
            <a:spLocks noChangeArrowheads="1"/>
          </p:cNvSpPr>
          <p:nvPr/>
        </p:nvSpPr>
        <p:spPr bwMode="auto">
          <a:xfrm>
            <a:off x="611188" y="1485900"/>
            <a:ext cx="43211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smtClean="0">
                <a:latin typeface="微软雅黑" pitchFamily="34" charset="-122"/>
                <a:ea typeface="微软雅黑" pitchFamily="34" charset="-122"/>
                <a:sym typeface="Arial" pitchFamily="34" charset="0"/>
              </a:rPr>
              <a:t>用</a:t>
            </a:r>
            <a:r>
              <a:rPr lang="zh-CN" altLang="en-US" sz="1600" dirty="0">
                <a:latin typeface="微软雅黑" pitchFamily="34" charset="-122"/>
                <a:ea typeface="微软雅黑" pitchFamily="34" charset="-122"/>
                <a:sym typeface="Arial" pitchFamily="34" charset="0"/>
              </a:rPr>
              <a:t>手机号</a:t>
            </a:r>
            <a:r>
              <a:rPr lang="zh-CN" altLang="en-US" sz="1600" dirty="0" smtClean="0">
                <a:latin typeface="微软雅黑" pitchFamily="34" charset="-122"/>
                <a:ea typeface="微软雅黑" pitchFamily="34" charset="-122"/>
                <a:sym typeface="Arial" pitchFamily="34" charset="0"/>
              </a:rPr>
              <a:t>注册登录</a:t>
            </a:r>
            <a:endParaRPr lang="zh-CN" altLang="en-US" sz="1600" dirty="0">
              <a:latin typeface="微软雅黑" pitchFamily="34" charset="-122"/>
              <a:ea typeface="微软雅黑" pitchFamily="34" charset="-122"/>
              <a:sym typeface="Arial" pitchFamily="34" charset="0"/>
            </a:endParaRPr>
          </a:p>
        </p:txBody>
      </p:sp>
      <p:pic>
        <p:nvPicPr>
          <p:cNvPr id="2" name="图片 1"/>
          <p:cNvPicPr>
            <a:picLocks noChangeAspect="1"/>
          </p:cNvPicPr>
          <p:nvPr/>
        </p:nvPicPr>
        <p:blipFill>
          <a:blip r:embed="rId3"/>
          <a:stretch>
            <a:fillRect/>
          </a:stretch>
        </p:blipFill>
        <p:spPr>
          <a:xfrm>
            <a:off x="1998538" y="2060575"/>
            <a:ext cx="2429446" cy="4321175"/>
          </a:xfrm>
          <a:prstGeom prst="rect">
            <a:avLst/>
          </a:prstGeom>
        </p:spPr>
      </p:pic>
      <p:pic>
        <p:nvPicPr>
          <p:cNvPr id="3" name="图片 2"/>
          <p:cNvPicPr>
            <a:picLocks noChangeAspect="1"/>
          </p:cNvPicPr>
          <p:nvPr/>
        </p:nvPicPr>
        <p:blipFill>
          <a:blip r:embed="rId4"/>
          <a:stretch>
            <a:fillRect/>
          </a:stretch>
        </p:blipFill>
        <p:spPr>
          <a:xfrm>
            <a:off x="4716016" y="2063591"/>
            <a:ext cx="2428695" cy="4319840"/>
          </a:xfrm>
          <a:prstGeom prst="rect">
            <a:avLst/>
          </a:prstGeom>
        </p:spPr>
      </p:pic>
      <p:sp>
        <p:nvSpPr>
          <p:cNvPr id="4" name="矩形 3"/>
          <p:cNvSpPr/>
          <p:nvPr/>
        </p:nvSpPr>
        <p:spPr>
          <a:xfrm>
            <a:off x="1998538" y="4221162"/>
            <a:ext cx="629246" cy="2879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4876964" y="3408160"/>
            <a:ext cx="2071299" cy="5248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592413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2"/>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itchFamily="34" charset="-122"/>
                <a:ea typeface="微软雅黑" pitchFamily="34" charset="-122"/>
                <a:sym typeface="微软雅黑" pitchFamily="34" charset="-122"/>
              </a:rPr>
              <a:t>*</a:t>
            </a:r>
          </a:p>
        </p:txBody>
      </p:sp>
      <p:pic>
        <p:nvPicPr>
          <p:cNvPr id="21508" name="图片 5"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FFFFFF"/>
                </a:solidFill>
                <a:latin typeface="微软雅黑" pitchFamily="34" charset="-122"/>
                <a:ea typeface="微软雅黑" pitchFamily="34" charset="-122"/>
                <a:sym typeface="微软雅黑" pitchFamily="34" charset="-122"/>
              </a:rPr>
              <a:t>*</a:t>
            </a:r>
          </a:p>
        </p:txBody>
      </p:sp>
      <p:sp>
        <p:nvSpPr>
          <p:cNvPr id="21510"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800" b="1" dirty="0">
                <a:solidFill>
                  <a:prstClr val="white"/>
                </a:solidFill>
                <a:latin typeface="华文中宋" pitchFamily="2" charset="-122"/>
                <a:ea typeface="华文中宋" pitchFamily="2" charset="-122"/>
                <a:sym typeface="宋体" pitchFamily="2" charset="-122"/>
              </a:rPr>
              <a:t>和目</a:t>
            </a:r>
            <a:r>
              <a:rPr lang="en-US" sz="2800" b="1" dirty="0">
                <a:solidFill>
                  <a:prstClr val="white"/>
                </a:solidFill>
                <a:latin typeface="华文中宋" pitchFamily="2" charset="-122"/>
                <a:ea typeface="华文中宋" pitchFamily="2" charset="-122"/>
                <a:sym typeface="宋体" pitchFamily="2" charset="-122"/>
              </a:rPr>
              <a:t>——</a:t>
            </a:r>
            <a:r>
              <a:rPr lang="zh-CN" altLang="en-US" sz="2800" b="1" dirty="0">
                <a:solidFill>
                  <a:prstClr val="white"/>
                </a:solidFill>
                <a:latin typeface="华文中宋" pitchFamily="2" charset="-122"/>
                <a:ea typeface="华文中宋" pitchFamily="2" charset="-122"/>
                <a:sym typeface="宋体" pitchFamily="2" charset="-122"/>
              </a:rPr>
              <a:t>使用步骤</a:t>
            </a:r>
            <a:endParaRPr lang="zh-CN" altLang="en-US" sz="2800" b="1" dirty="0">
              <a:solidFill>
                <a:prstClr val="white"/>
              </a:solidFill>
              <a:latin typeface="华文中宋" pitchFamily="2" charset="-122"/>
              <a:ea typeface="华文中宋" pitchFamily="2" charset="-122"/>
            </a:endParaRPr>
          </a:p>
        </p:txBody>
      </p:sp>
      <p:sp>
        <p:nvSpPr>
          <p:cNvPr id="21511"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1512" name="Text Box 8"/>
          <p:cNvSpPr txBox="1">
            <a:spLocks noChangeArrowheads="1"/>
          </p:cNvSpPr>
          <p:nvPr/>
        </p:nvSpPr>
        <p:spPr bwMode="auto">
          <a:xfrm>
            <a:off x="539750" y="765175"/>
            <a:ext cx="1943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latin typeface="微软雅黑" pitchFamily="34" charset="-122"/>
                <a:ea typeface="微软雅黑" pitchFamily="34" charset="-122"/>
              </a:rPr>
              <a:t>3、绑定设备</a:t>
            </a:r>
          </a:p>
        </p:txBody>
      </p:sp>
      <p:sp>
        <p:nvSpPr>
          <p:cNvPr id="21513" name="Text Box 9"/>
          <p:cNvSpPr txBox="1">
            <a:spLocks noChangeArrowheads="1"/>
          </p:cNvSpPr>
          <p:nvPr/>
        </p:nvSpPr>
        <p:spPr bwMode="auto">
          <a:xfrm>
            <a:off x="539750" y="1222099"/>
            <a:ext cx="820896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smtClean="0">
                <a:latin typeface="微软雅黑" pitchFamily="34" charset="-122"/>
                <a:ea typeface="微软雅黑" pitchFamily="34" charset="-122"/>
                <a:sym typeface="Arial" pitchFamily="34" charset="0"/>
              </a:rPr>
              <a:t>首先连接摄像头电源，摄像头指示灯紫色常亮表示设备正在启动（灯亮</a:t>
            </a:r>
            <a:r>
              <a:rPr lang="en-US" altLang="zh-CN" sz="1600" dirty="0" smtClean="0">
                <a:latin typeface="微软雅黑" pitchFamily="34" charset="-122"/>
                <a:ea typeface="微软雅黑" pitchFamily="34" charset="-122"/>
                <a:sym typeface="Arial" pitchFamily="34" charset="0"/>
              </a:rPr>
              <a:t>15-20</a:t>
            </a:r>
            <a:r>
              <a:rPr lang="zh-CN" altLang="en-US" sz="1600" dirty="0" smtClean="0">
                <a:latin typeface="微软雅黑" pitchFamily="34" charset="-122"/>
                <a:ea typeface="微软雅黑" pitchFamily="34" charset="-122"/>
                <a:sym typeface="Arial" pitchFamily="34" charset="0"/>
              </a:rPr>
              <a:t>秒）</a:t>
            </a:r>
            <a:endParaRPr lang="en-US" altLang="zh-CN" sz="1600" dirty="0" smtClean="0">
              <a:latin typeface="微软雅黑" pitchFamily="34" charset="-122"/>
              <a:ea typeface="微软雅黑" pitchFamily="34" charset="-122"/>
              <a:sym typeface="Arial" pitchFamily="34" charset="0"/>
            </a:endParaRPr>
          </a:p>
          <a:p>
            <a:pPr marL="285750" indent="-285750">
              <a:buSzPct val="100000"/>
              <a:buFont typeface="Arial" pitchFamily="34" charset="0"/>
              <a:buChar char="•"/>
            </a:pPr>
            <a:r>
              <a:rPr lang="zh-CN" altLang="en-US" sz="1600" dirty="0" smtClean="0">
                <a:latin typeface="微软雅黑" pitchFamily="34" charset="-122"/>
                <a:ea typeface="微软雅黑" pitchFamily="34" charset="-122"/>
                <a:sym typeface="Arial" pitchFamily="34" charset="0"/>
              </a:rPr>
              <a:t>在手机</a:t>
            </a:r>
            <a:r>
              <a:rPr lang="en-US" altLang="zh-CN" sz="1600" dirty="0" smtClean="0">
                <a:latin typeface="微软雅黑" pitchFamily="34" charset="-122"/>
                <a:ea typeface="微软雅黑" pitchFamily="34" charset="-122"/>
                <a:sym typeface="Arial" pitchFamily="34" charset="0"/>
              </a:rPr>
              <a:t>APP</a:t>
            </a:r>
            <a:r>
              <a:rPr lang="zh-CN" altLang="en-US" sz="1600" dirty="0" smtClean="0">
                <a:latin typeface="微软雅黑" pitchFamily="34" charset="-122"/>
                <a:ea typeface="微软雅黑" pitchFamily="34" charset="-122"/>
                <a:sym typeface="Arial" pitchFamily="34" charset="0"/>
              </a:rPr>
              <a:t>内点击添加摄像头，选择设备型号</a:t>
            </a:r>
            <a:endParaRPr lang="en-US" altLang="zh-CN" sz="1600" dirty="0" smtClean="0">
              <a:latin typeface="微软雅黑" pitchFamily="34" charset="-122"/>
              <a:ea typeface="微软雅黑" pitchFamily="34" charset="-122"/>
              <a:sym typeface="Arial" pitchFamily="34" charset="0"/>
            </a:endParaRPr>
          </a:p>
          <a:p>
            <a:pPr marL="285750" indent="-285750">
              <a:buSzPct val="100000"/>
              <a:buFont typeface="Arial" pitchFamily="34" charset="0"/>
              <a:buChar char="•"/>
            </a:pPr>
            <a:r>
              <a:rPr lang="zh-CN" altLang="en-US" sz="1600" dirty="0" smtClean="0">
                <a:solidFill>
                  <a:srgbClr val="FF0000"/>
                </a:solidFill>
                <a:latin typeface="微软雅黑" pitchFamily="34" charset="-122"/>
                <a:ea typeface="微软雅黑" pitchFamily="34" charset="-122"/>
                <a:sym typeface="Arial" pitchFamily="34" charset="0"/>
              </a:rPr>
              <a:t>确保手机连接在摄像头需要连接的</a:t>
            </a:r>
            <a:r>
              <a:rPr lang="en-US" altLang="zh-CN" sz="1600" dirty="0" smtClean="0">
                <a:solidFill>
                  <a:srgbClr val="FF0000"/>
                </a:solidFill>
                <a:latin typeface="微软雅黑" pitchFamily="34" charset="-122"/>
                <a:ea typeface="微软雅黑" pitchFamily="34" charset="-122"/>
                <a:sym typeface="Arial" pitchFamily="34" charset="0"/>
              </a:rPr>
              <a:t>Wi-Fi</a:t>
            </a:r>
            <a:r>
              <a:rPr lang="zh-CN" altLang="en-US" sz="1600" dirty="0" smtClean="0">
                <a:solidFill>
                  <a:srgbClr val="FF0000"/>
                </a:solidFill>
                <a:latin typeface="微软雅黑" pitchFamily="34" charset="-122"/>
                <a:ea typeface="微软雅黑" pitchFamily="34" charset="-122"/>
                <a:sym typeface="Arial" pitchFamily="34" charset="0"/>
              </a:rPr>
              <a:t>上，且使用</a:t>
            </a:r>
            <a:r>
              <a:rPr lang="en-US" altLang="zh-CN" sz="1600" dirty="0" smtClean="0">
                <a:solidFill>
                  <a:srgbClr val="FF0000"/>
                </a:solidFill>
                <a:latin typeface="微软雅黑" pitchFamily="34" charset="-122"/>
                <a:ea typeface="微软雅黑" pitchFamily="34" charset="-122"/>
                <a:sym typeface="Arial" pitchFamily="34" charset="0"/>
              </a:rPr>
              <a:t>Wi-Fi</a:t>
            </a:r>
            <a:r>
              <a:rPr lang="zh-CN" altLang="en-US" sz="1600" dirty="0" smtClean="0">
                <a:solidFill>
                  <a:srgbClr val="FF0000"/>
                </a:solidFill>
                <a:latin typeface="微软雅黑" pitchFamily="34" charset="-122"/>
                <a:ea typeface="微软雅黑" pitchFamily="34" charset="-122"/>
                <a:sym typeface="Arial" pitchFamily="34" charset="0"/>
              </a:rPr>
              <a:t>名称无中文字符</a:t>
            </a:r>
            <a:endParaRPr lang="en-US" altLang="zh-CN" sz="1600" dirty="0" smtClean="0">
              <a:solidFill>
                <a:srgbClr val="FF0000"/>
              </a:solidFill>
              <a:latin typeface="微软雅黑" pitchFamily="34" charset="-122"/>
              <a:ea typeface="微软雅黑" pitchFamily="34" charset="-122"/>
              <a:sym typeface="Arial" pitchFamily="34" charset="0"/>
            </a:endParaRPr>
          </a:p>
          <a:p>
            <a:pPr marL="285750" indent="-285750">
              <a:buSzPct val="100000"/>
              <a:buFont typeface="Arial" pitchFamily="34" charset="0"/>
              <a:buChar char="•"/>
            </a:pPr>
            <a:r>
              <a:rPr lang="zh-CN" altLang="en-US" sz="1600" dirty="0" smtClean="0">
                <a:latin typeface="微软雅黑" pitchFamily="34" charset="-122"/>
                <a:ea typeface="微软雅黑" pitchFamily="34" charset="-122"/>
                <a:sym typeface="Arial" pitchFamily="34" charset="0"/>
              </a:rPr>
              <a:t>根据语音提示，</a:t>
            </a:r>
            <a:r>
              <a:rPr lang="zh-CN" altLang="en-US" sz="1600" dirty="0">
                <a:latin typeface="微软雅黑" pitchFamily="34" charset="-122"/>
                <a:ea typeface="微软雅黑" pitchFamily="34" charset="-122"/>
                <a:sym typeface="Arial" pitchFamily="34" charset="0"/>
              </a:rPr>
              <a:t>查看</a:t>
            </a:r>
            <a:r>
              <a:rPr lang="zh-CN" altLang="en-US" sz="1600" dirty="0" smtClean="0">
                <a:latin typeface="微软雅黑" pitchFamily="34" charset="-122"/>
                <a:ea typeface="微软雅黑" pitchFamily="34" charset="-122"/>
                <a:sym typeface="Arial" pitchFamily="34" charset="0"/>
              </a:rPr>
              <a:t>摄像头指示灯红灯常亮</a:t>
            </a:r>
            <a:endParaRPr lang="en-US" altLang="zh-CN" sz="1600" dirty="0" smtClean="0">
              <a:latin typeface="微软雅黑" pitchFamily="34" charset="-122"/>
              <a:ea typeface="微软雅黑" pitchFamily="34" charset="-122"/>
              <a:sym typeface="Arial" pitchFamily="34" charset="0"/>
            </a:endParaRPr>
          </a:p>
        </p:txBody>
      </p:sp>
      <p:sp>
        <p:nvSpPr>
          <p:cNvPr id="21517" name="Text Box 13"/>
          <p:cNvSpPr txBox="1">
            <a:spLocks noChangeArrowheads="1"/>
          </p:cNvSpPr>
          <p:nvPr/>
        </p:nvSpPr>
        <p:spPr bwMode="auto">
          <a:xfrm>
            <a:off x="4416425" y="3246438"/>
            <a:ext cx="311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zh-CN"/>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91" y="2707431"/>
            <a:ext cx="2014171" cy="358253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7017" y="2691344"/>
            <a:ext cx="2023215" cy="359862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3579" y="2692399"/>
            <a:ext cx="2011513" cy="3577809"/>
          </a:xfrm>
          <a:prstGeom prst="rect">
            <a:avLst/>
          </a:prstGeom>
        </p:spPr>
      </p:pic>
      <p:sp>
        <p:nvSpPr>
          <p:cNvPr id="6" name="矩形 5"/>
          <p:cNvSpPr/>
          <p:nvPr/>
        </p:nvSpPr>
        <p:spPr>
          <a:xfrm>
            <a:off x="323850" y="4343040"/>
            <a:ext cx="1655862" cy="315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1983" y="2684266"/>
            <a:ext cx="2016001" cy="3577808"/>
          </a:xfrm>
          <a:prstGeom prst="rect">
            <a:avLst/>
          </a:prstGeom>
        </p:spPr>
      </p:pic>
    </p:spTree>
    <p:extLst>
      <p:ext uri="{BB962C8B-B14F-4D97-AF65-F5344CB8AC3E}">
        <p14:creationId xmlns:p14="http://schemas.microsoft.com/office/powerpoint/2010/main" val="11941509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Box 2"/>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itchFamily="34" charset="-122"/>
                <a:ea typeface="微软雅黑" pitchFamily="34" charset="-122"/>
                <a:sym typeface="微软雅黑" pitchFamily="34" charset="-122"/>
              </a:rPr>
              <a:t>*</a:t>
            </a:r>
          </a:p>
        </p:txBody>
      </p:sp>
      <p:pic>
        <p:nvPicPr>
          <p:cNvPr id="22532" name="图片 5"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FFFFFF"/>
                </a:solidFill>
                <a:latin typeface="微软雅黑" pitchFamily="34" charset="-122"/>
                <a:ea typeface="微软雅黑" pitchFamily="34" charset="-122"/>
                <a:sym typeface="微软雅黑" pitchFamily="34" charset="-122"/>
              </a:rPr>
              <a:t>*</a:t>
            </a:r>
          </a:p>
        </p:txBody>
      </p:sp>
      <p:sp>
        <p:nvSpPr>
          <p:cNvPr id="22534"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800" b="1" dirty="0">
                <a:solidFill>
                  <a:prstClr val="white"/>
                </a:solidFill>
                <a:latin typeface="华文中宋" pitchFamily="2" charset="-122"/>
                <a:ea typeface="华文中宋" pitchFamily="2" charset="-122"/>
                <a:sym typeface="宋体" pitchFamily="2" charset="-122"/>
              </a:rPr>
              <a:t>和目</a:t>
            </a:r>
            <a:r>
              <a:rPr lang="en-US" sz="2800" b="1" dirty="0">
                <a:solidFill>
                  <a:prstClr val="white"/>
                </a:solidFill>
                <a:latin typeface="华文中宋" pitchFamily="2" charset="-122"/>
                <a:ea typeface="华文中宋" pitchFamily="2" charset="-122"/>
                <a:sym typeface="宋体" pitchFamily="2" charset="-122"/>
              </a:rPr>
              <a:t>——</a:t>
            </a:r>
            <a:r>
              <a:rPr lang="zh-CN" altLang="en-US" sz="2800" b="1" dirty="0">
                <a:solidFill>
                  <a:prstClr val="white"/>
                </a:solidFill>
                <a:latin typeface="华文中宋" pitchFamily="2" charset="-122"/>
                <a:ea typeface="华文中宋" pitchFamily="2" charset="-122"/>
                <a:sym typeface="宋体" pitchFamily="2" charset="-122"/>
              </a:rPr>
              <a:t>使用步骤</a:t>
            </a:r>
            <a:endParaRPr lang="zh-CN" altLang="en-US" sz="2800" b="1" dirty="0">
              <a:solidFill>
                <a:prstClr val="white"/>
              </a:solidFill>
              <a:latin typeface="华文中宋" pitchFamily="2" charset="-122"/>
              <a:ea typeface="华文中宋" pitchFamily="2" charset="-122"/>
            </a:endParaRPr>
          </a:p>
        </p:txBody>
      </p:sp>
      <p:sp>
        <p:nvSpPr>
          <p:cNvPr id="22535"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2536" name="Text Box 8"/>
          <p:cNvSpPr txBox="1">
            <a:spLocks noChangeArrowheads="1"/>
          </p:cNvSpPr>
          <p:nvPr/>
        </p:nvSpPr>
        <p:spPr bwMode="auto">
          <a:xfrm>
            <a:off x="179512" y="670479"/>
            <a:ext cx="2736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dirty="0" smtClean="0">
                <a:latin typeface="微软雅黑" pitchFamily="34" charset="-122"/>
                <a:ea typeface="微软雅黑" pitchFamily="34" charset="-122"/>
              </a:rPr>
              <a:t>3</a:t>
            </a:r>
            <a:r>
              <a:rPr lang="zh-CN" altLang="en-US" sz="2000" b="1" dirty="0" smtClean="0">
                <a:latin typeface="微软雅黑" pitchFamily="34" charset="-122"/>
                <a:ea typeface="微软雅黑" pitchFamily="34" charset="-122"/>
              </a:rPr>
              <a:t>、绑定设备</a:t>
            </a:r>
            <a:endParaRPr lang="zh-CN" altLang="en-US" dirty="0"/>
          </a:p>
        </p:txBody>
      </p:sp>
      <p:sp>
        <p:nvSpPr>
          <p:cNvPr id="22537" name="Text Box 9"/>
          <p:cNvSpPr txBox="1">
            <a:spLocks noChangeArrowheads="1"/>
          </p:cNvSpPr>
          <p:nvPr/>
        </p:nvSpPr>
        <p:spPr bwMode="auto">
          <a:xfrm>
            <a:off x="179512" y="1109062"/>
            <a:ext cx="869624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smtClean="0">
                <a:ea typeface="微软雅黑" pitchFamily="34" charset="-122"/>
              </a:rPr>
              <a:t>根据语音提示，长按</a:t>
            </a:r>
            <a:r>
              <a:rPr lang="en-US" altLang="zh-CN" sz="1600" dirty="0" smtClean="0">
                <a:ea typeface="微软雅黑" pitchFamily="34" charset="-122"/>
              </a:rPr>
              <a:t>SET</a:t>
            </a:r>
            <a:r>
              <a:rPr lang="zh-CN" altLang="en-US" sz="1600" dirty="0" smtClean="0">
                <a:ea typeface="微软雅黑" pitchFamily="34" charset="-122"/>
              </a:rPr>
              <a:t>键，直到“滴”声响起，此时红灯开始闪烁</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手机</a:t>
            </a:r>
            <a:r>
              <a:rPr lang="en-US" altLang="zh-CN" sz="1600" dirty="0" smtClean="0">
                <a:ea typeface="微软雅黑" pitchFamily="34" charset="-122"/>
              </a:rPr>
              <a:t>APP</a:t>
            </a:r>
            <a:r>
              <a:rPr lang="zh-CN" altLang="en-US" sz="1600" dirty="0" smtClean="0">
                <a:ea typeface="微软雅黑" pitchFamily="34" charset="-122"/>
              </a:rPr>
              <a:t>内点击下一步，进入</a:t>
            </a:r>
            <a:r>
              <a:rPr lang="en-US" altLang="zh-CN" sz="1600" dirty="0">
                <a:ea typeface="微软雅黑" pitchFamily="34" charset="-122"/>
              </a:rPr>
              <a:t>Wi-Fi</a:t>
            </a:r>
            <a:r>
              <a:rPr lang="zh-CN" altLang="en-US" sz="1600" dirty="0" smtClean="0">
                <a:ea typeface="微软雅黑" pitchFamily="34" charset="-122"/>
              </a:rPr>
              <a:t>配置页面</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首先</a:t>
            </a:r>
            <a:r>
              <a:rPr lang="zh-CN" altLang="en-US" sz="1600" dirty="0" smtClean="0">
                <a:solidFill>
                  <a:srgbClr val="FF0000"/>
                </a:solidFill>
                <a:ea typeface="微软雅黑" pitchFamily="34" charset="-122"/>
              </a:rPr>
              <a:t>确认</a:t>
            </a:r>
            <a:r>
              <a:rPr lang="en-US" altLang="zh-CN" sz="1600" dirty="0">
                <a:solidFill>
                  <a:srgbClr val="FF0000"/>
                </a:solidFill>
                <a:ea typeface="微软雅黑" pitchFamily="34" charset="-122"/>
              </a:rPr>
              <a:t>Wi-Fi</a:t>
            </a:r>
            <a:r>
              <a:rPr lang="zh-CN" altLang="en-US" sz="1600" dirty="0" smtClean="0">
                <a:solidFill>
                  <a:srgbClr val="FF0000"/>
                </a:solidFill>
                <a:ea typeface="微软雅黑" pitchFamily="34" charset="-122"/>
              </a:rPr>
              <a:t>名称是否为摄像头需要连接的</a:t>
            </a:r>
            <a:r>
              <a:rPr lang="en-US" altLang="zh-CN" sz="1600" dirty="0">
                <a:solidFill>
                  <a:srgbClr val="FF0000"/>
                </a:solidFill>
                <a:ea typeface="微软雅黑" pitchFamily="34" charset="-122"/>
              </a:rPr>
              <a:t>Wi-Fi</a:t>
            </a:r>
            <a:r>
              <a:rPr lang="zh-CN" altLang="en-US" sz="1600" dirty="0" smtClean="0">
                <a:ea typeface="微软雅黑" pitchFamily="34" charset="-122"/>
              </a:rPr>
              <a:t>，同时</a:t>
            </a:r>
            <a:r>
              <a:rPr lang="zh-CN" altLang="en-US" sz="1600" dirty="0" smtClean="0">
                <a:solidFill>
                  <a:srgbClr val="FF0000"/>
                </a:solidFill>
                <a:ea typeface="微软雅黑" pitchFamily="34" charset="-122"/>
              </a:rPr>
              <a:t>确保此</a:t>
            </a:r>
            <a:r>
              <a:rPr lang="en-US" altLang="zh-CN" sz="1600" dirty="0" smtClean="0">
                <a:solidFill>
                  <a:srgbClr val="FF0000"/>
                </a:solidFill>
                <a:ea typeface="微软雅黑" pitchFamily="34" charset="-122"/>
              </a:rPr>
              <a:t>Wi-Fi</a:t>
            </a:r>
            <a:r>
              <a:rPr lang="zh-CN" altLang="en-US" sz="1600" dirty="0" smtClean="0">
                <a:solidFill>
                  <a:srgbClr val="FF0000"/>
                </a:solidFill>
                <a:ea typeface="微软雅黑" pitchFamily="34" charset="-122"/>
              </a:rPr>
              <a:t>使用</a:t>
            </a:r>
            <a:r>
              <a:rPr lang="en-US" altLang="zh-CN" sz="1600" dirty="0" smtClean="0">
                <a:solidFill>
                  <a:srgbClr val="FF0000"/>
                </a:solidFill>
                <a:ea typeface="微软雅黑" pitchFamily="34" charset="-122"/>
              </a:rPr>
              <a:t>2.4G</a:t>
            </a:r>
            <a:r>
              <a:rPr lang="zh-CN" altLang="en-US" sz="1600" dirty="0" smtClean="0">
                <a:solidFill>
                  <a:srgbClr val="FF0000"/>
                </a:solidFill>
                <a:ea typeface="微软雅黑" pitchFamily="34" charset="-122"/>
              </a:rPr>
              <a:t>频段，非</a:t>
            </a:r>
            <a:r>
              <a:rPr lang="en-US" altLang="zh-CN" sz="1600" dirty="0" smtClean="0">
                <a:solidFill>
                  <a:srgbClr val="FF0000"/>
                </a:solidFill>
                <a:ea typeface="微软雅黑" pitchFamily="34" charset="-122"/>
              </a:rPr>
              <a:t>5G</a:t>
            </a:r>
            <a:r>
              <a:rPr lang="zh-CN" altLang="en-US" sz="1600" dirty="0" smtClean="0">
                <a:solidFill>
                  <a:srgbClr val="FF0000"/>
                </a:solidFill>
                <a:ea typeface="微软雅黑" pitchFamily="34" charset="-122"/>
              </a:rPr>
              <a:t>频段，名称无中文字符，</a:t>
            </a:r>
            <a:r>
              <a:rPr lang="zh-CN" altLang="en-US" sz="1600" dirty="0" smtClean="0">
                <a:ea typeface="微软雅黑" pitchFamily="34" charset="-122"/>
              </a:rPr>
              <a:t>输入</a:t>
            </a:r>
            <a:r>
              <a:rPr lang="en-US" altLang="zh-CN" sz="1600" dirty="0">
                <a:ea typeface="微软雅黑" pitchFamily="34" charset="-122"/>
              </a:rPr>
              <a:t>Wi-Fi</a:t>
            </a:r>
            <a:r>
              <a:rPr lang="zh-CN" altLang="en-US" sz="1600" dirty="0" smtClean="0">
                <a:ea typeface="微软雅黑" pitchFamily="34" charset="-122"/>
              </a:rPr>
              <a:t>密码</a:t>
            </a:r>
            <a:r>
              <a:rPr lang="zh-CN" altLang="en-US" sz="1600" dirty="0">
                <a:ea typeface="微软雅黑" pitchFamily="34" charset="-122"/>
              </a:rPr>
              <a:t>，点击</a:t>
            </a:r>
            <a:r>
              <a:rPr lang="zh-CN" altLang="en-US" sz="1600" dirty="0" smtClean="0">
                <a:ea typeface="微软雅黑" pitchFamily="34" charset="-122"/>
              </a:rPr>
              <a:t>下一步（如果是隐藏网络，请勾选相关选项）</a:t>
            </a:r>
            <a:endParaRPr lang="en-US" altLang="zh-CN" sz="1600" dirty="0" smtClean="0">
              <a:solidFill>
                <a:srgbClr val="FF0000"/>
              </a:solidFill>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手机</a:t>
            </a:r>
            <a:r>
              <a:rPr lang="en-US" altLang="zh-CN" sz="1600" dirty="0" smtClean="0">
                <a:ea typeface="微软雅黑" pitchFamily="34" charset="-122"/>
              </a:rPr>
              <a:t>APP</a:t>
            </a:r>
            <a:r>
              <a:rPr lang="zh-CN" altLang="en-US" sz="1600" dirty="0" smtClean="0">
                <a:ea typeface="微软雅黑" pitchFamily="34" charset="-122"/>
              </a:rPr>
              <a:t>进入二维码页面，根据语音提示，将手机二维码拿到摄像头前方</a:t>
            </a:r>
            <a:r>
              <a:rPr lang="en-US" altLang="zh-CN" sz="1600" dirty="0" smtClean="0">
                <a:ea typeface="微软雅黑" pitchFamily="34" charset="-122"/>
              </a:rPr>
              <a:t>10-20</a:t>
            </a:r>
            <a:r>
              <a:rPr lang="zh-CN" altLang="en-US" sz="1600" dirty="0" smtClean="0">
                <a:ea typeface="微软雅黑" pitchFamily="34" charset="-122"/>
              </a:rPr>
              <a:t>厘米处，直到摄像头响起“滴滴”两声</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此时摄像头指示灯蓝灯闪烁，摄像头正在接入网络</a:t>
            </a:r>
            <a:endParaRPr lang="en-US" altLang="zh-CN" sz="1600" dirty="0" smtClean="0">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944732"/>
            <a:ext cx="2109634" cy="3752337"/>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4248" y="2944732"/>
            <a:ext cx="2109634" cy="3752337"/>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5197" y="2931557"/>
            <a:ext cx="2117043" cy="3765513"/>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0359" y="2919345"/>
            <a:ext cx="2109633" cy="3752337"/>
          </a:xfrm>
          <a:prstGeom prst="rect">
            <a:avLst/>
          </a:prstGeom>
        </p:spPr>
      </p:pic>
      <p:sp>
        <p:nvSpPr>
          <p:cNvPr id="7" name="矩形 6"/>
          <p:cNvSpPr/>
          <p:nvPr/>
        </p:nvSpPr>
        <p:spPr>
          <a:xfrm>
            <a:off x="2390359" y="3717032"/>
            <a:ext cx="2109633"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10160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Box 2"/>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itchFamily="34" charset="-122"/>
                <a:ea typeface="微软雅黑" pitchFamily="34" charset="-122"/>
                <a:sym typeface="微软雅黑" pitchFamily="34" charset="-122"/>
              </a:rPr>
              <a:t>*</a:t>
            </a:r>
          </a:p>
        </p:txBody>
      </p:sp>
      <p:pic>
        <p:nvPicPr>
          <p:cNvPr id="22532" name="图片 5"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FFFFFF"/>
                </a:solidFill>
                <a:latin typeface="微软雅黑" pitchFamily="34" charset="-122"/>
                <a:ea typeface="微软雅黑" pitchFamily="34" charset="-122"/>
                <a:sym typeface="微软雅黑" pitchFamily="34" charset="-122"/>
              </a:rPr>
              <a:t>*</a:t>
            </a:r>
          </a:p>
        </p:txBody>
      </p:sp>
      <p:sp>
        <p:nvSpPr>
          <p:cNvPr id="22534"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800" b="1" dirty="0">
                <a:solidFill>
                  <a:prstClr val="white"/>
                </a:solidFill>
                <a:latin typeface="华文中宋" pitchFamily="2" charset="-122"/>
                <a:ea typeface="华文中宋" pitchFamily="2" charset="-122"/>
                <a:sym typeface="宋体" pitchFamily="2" charset="-122"/>
              </a:rPr>
              <a:t>和目</a:t>
            </a:r>
            <a:r>
              <a:rPr lang="en-US" sz="2800" b="1" dirty="0">
                <a:solidFill>
                  <a:prstClr val="white"/>
                </a:solidFill>
                <a:latin typeface="华文中宋" pitchFamily="2" charset="-122"/>
                <a:ea typeface="华文中宋" pitchFamily="2" charset="-122"/>
                <a:sym typeface="宋体" pitchFamily="2" charset="-122"/>
              </a:rPr>
              <a:t>——</a:t>
            </a:r>
            <a:r>
              <a:rPr lang="zh-CN" altLang="en-US" sz="2800" b="1" dirty="0">
                <a:solidFill>
                  <a:prstClr val="white"/>
                </a:solidFill>
                <a:latin typeface="华文中宋" pitchFamily="2" charset="-122"/>
                <a:ea typeface="华文中宋" pitchFamily="2" charset="-122"/>
                <a:sym typeface="宋体" pitchFamily="2" charset="-122"/>
              </a:rPr>
              <a:t>使用步骤</a:t>
            </a:r>
            <a:endParaRPr lang="zh-CN" altLang="en-US" sz="2800" b="1" dirty="0">
              <a:solidFill>
                <a:prstClr val="white"/>
              </a:solidFill>
              <a:latin typeface="华文中宋" pitchFamily="2" charset="-122"/>
              <a:ea typeface="华文中宋" pitchFamily="2" charset="-122"/>
            </a:endParaRPr>
          </a:p>
        </p:txBody>
      </p:sp>
      <p:sp>
        <p:nvSpPr>
          <p:cNvPr id="22535"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2536" name="Text Box 8"/>
          <p:cNvSpPr txBox="1">
            <a:spLocks noChangeArrowheads="1"/>
          </p:cNvSpPr>
          <p:nvPr/>
        </p:nvSpPr>
        <p:spPr bwMode="auto">
          <a:xfrm>
            <a:off x="467544" y="670479"/>
            <a:ext cx="2736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dirty="0" smtClean="0">
                <a:latin typeface="微软雅黑" pitchFamily="34" charset="-122"/>
                <a:ea typeface="微软雅黑" pitchFamily="34" charset="-122"/>
              </a:rPr>
              <a:t>3</a:t>
            </a:r>
            <a:r>
              <a:rPr lang="zh-CN" altLang="en-US" sz="2000" b="1" dirty="0" smtClean="0">
                <a:latin typeface="微软雅黑" pitchFamily="34" charset="-122"/>
                <a:ea typeface="微软雅黑" pitchFamily="34" charset="-122"/>
              </a:rPr>
              <a:t>、绑定设备</a:t>
            </a:r>
            <a:endParaRPr lang="zh-CN" altLang="en-US" dirty="0"/>
          </a:p>
        </p:txBody>
      </p:sp>
      <p:sp>
        <p:nvSpPr>
          <p:cNvPr id="22537" name="Text Box 9"/>
          <p:cNvSpPr txBox="1">
            <a:spLocks noChangeArrowheads="1"/>
          </p:cNvSpPr>
          <p:nvPr/>
        </p:nvSpPr>
        <p:spPr bwMode="auto">
          <a:xfrm>
            <a:off x="467544" y="1070589"/>
            <a:ext cx="79196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a:ea typeface="微软雅黑" pitchFamily="34" charset="-122"/>
              </a:rPr>
              <a:t>等待</a:t>
            </a:r>
            <a:r>
              <a:rPr lang="en-US" altLang="zh-CN" sz="1600" dirty="0">
                <a:ea typeface="微软雅黑" pitchFamily="34" charset="-122"/>
              </a:rPr>
              <a:t>30</a:t>
            </a:r>
            <a:r>
              <a:rPr lang="zh-CN" altLang="en-US" sz="1600" dirty="0">
                <a:ea typeface="微软雅黑" pitchFamily="34" charset="-122"/>
              </a:rPr>
              <a:t>秒左右，摄像头指示灯蓝灯常亮，表示连接成功，同时手机会</a:t>
            </a:r>
            <a:r>
              <a:rPr lang="zh-CN" altLang="en-US" sz="1600" dirty="0" smtClean="0">
                <a:ea typeface="微软雅黑" pitchFamily="34" charset="-122"/>
              </a:rPr>
              <a:t>收到</a:t>
            </a:r>
            <a:r>
              <a:rPr lang="zh-CN" altLang="en-US" sz="1600" dirty="0">
                <a:ea typeface="微软雅黑" pitchFamily="34" charset="-122"/>
              </a:rPr>
              <a:t>绑定</a:t>
            </a:r>
            <a:r>
              <a:rPr lang="zh-CN" altLang="en-US" sz="1600" dirty="0" smtClean="0">
                <a:ea typeface="微软雅黑" pitchFamily="34" charset="-122"/>
              </a:rPr>
              <a:t>成功</a:t>
            </a:r>
            <a:r>
              <a:rPr lang="zh-CN" altLang="en-US" sz="1600" dirty="0">
                <a:ea typeface="微软雅黑" pitchFamily="34" charset="-122"/>
              </a:rPr>
              <a:t>的短</a:t>
            </a:r>
            <a:r>
              <a:rPr lang="zh-CN" altLang="en-US" sz="1600" dirty="0" smtClean="0">
                <a:ea typeface="微软雅黑" pitchFamily="34" charset="-122"/>
              </a:rPr>
              <a:t>息，并可根据需求更改设备名称</a:t>
            </a:r>
            <a:endParaRPr lang="zh-CN" altLang="en-US" sz="1600" dirty="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若摄像头红灯常亮，根据语音提示，重新绑定</a:t>
            </a:r>
            <a:endParaRPr lang="en-US" altLang="zh-CN" sz="1600" dirty="0" smtClean="0">
              <a:ea typeface="微软雅黑" pitchFamily="34" charset="-122"/>
            </a:endParaRPr>
          </a:p>
        </p:txBody>
      </p:sp>
      <p:pic>
        <p:nvPicPr>
          <p:cNvPr id="4097" name="Picture 1" descr="C:\Users\zhengyang\Documents\Tencent Files\445482184\Image\C2C\5C6DDBFB5FA5AA0E0BB238C6440553E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0978" y="2413375"/>
            <a:ext cx="2343150" cy="4165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4"/>
          <a:stretch>
            <a:fillRect/>
          </a:stretch>
        </p:blipFill>
        <p:spPr>
          <a:xfrm>
            <a:off x="6046445" y="2413376"/>
            <a:ext cx="2341979" cy="4165600"/>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675" y="2413377"/>
            <a:ext cx="2343149" cy="4165598"/>
          </a:xfrm>
          <a:prstGeom prst="rect">
            <a:avLst/>
          </a:prstGeom>
        </p:spPr>
      </p:pic>
      <p:sp>
        <p:nvSpPr>
          <p:cNvPr id="4" name="矩形 3"/>
          <p:cNvSpPr/>
          <p:nvPr/>
        </p:nvSpPr>
        <p:spPr>
          <a:xfrm>
            <a:off x="755576" y="4725144"/>
            <a:ext cx="208823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5514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526474067"/>
              </p:ext>
            </p:extLst>
          </p:nvPr>
        </p:nvGraphicFramePr>
        <p:xfrm>
          <a:off x="803809" y="2050018"/>
          <a:ext cx="8148135" cy="4702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txBox="1">
            <a:spLocks/>
          </p:cNvSpPr>
          <p:nvPr/>
        </p:nvSpPr>
        <p:spPr bwMode="auto">
          <a:xfrm>
            <a:off x="49507" y="146564"/>
            <a:ext cx="2506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zh-CN" altLang="en-US" dirty="0"/>
              <a:t>和</a:t>
            </a:r>
            <a:r>
              <a:rPr lang="zh-CN" altLang="en-US" dirty="0" smtClean="0"/>
              <a:t>目终端产品</a:t>
            </a:r>
            <a:endParaRPr lang="en-US" altLang="zh-CN" dirty="0"/>
          </a:p>
        </p:txBody>
      </p:sp>
      <p:pic>
        <p:nvPicPr>
          <p:cNvPr id="20" name="图片 19"/>
          <p:cNvPicPr>
            <a:picLocks noChangeAspect="1"/>
          </p:cNvPicPr>
          <p:nvPr/>
        </p:nvPicPr>
        <p:blipFill>
          <a:blip r:embed="rId8" cstate="print"/>
          <a:stretch>
            <a:fillRect/>
          </a:stretch>
        </p:blipFill>
        <p:spPr>
          <a:xfrm>
            <a:off x="7019344" y="817948"/>
            <a:ext cx="1538469" cy="1232070"/>
          </a:xfrm>
          <a:prstGeom prst="rect">
            <a:avLst/>
          </a:prstGeom>
        </p:spPr>
      </p:pic>
      <p:cxnSp>
        <p:nvCxnSpPr>
          <p:cNvPr id="15" name="直接连接符 14"/>
          <p:cNvCxnSpPr/>
          <p:nvPr/>
        </p:nvCxnSpPr>
        <p:spPr>
          <a:xfrm>
            <a:off x="6516216" y="792492"/>
            <a:ext cx="0" cy="553635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272070" y="776334"/>
            <a:ext cx="0" cy="553635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123728" y="776334"/>
            <a:ext cx="0" cy="553635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39294" y="2703720"/>
            <a:ext cx="1840418" cy="2031325"/>
          </a:xfrm>
          <a:prstGeom prst="rect">
            <a:avLst/>
          </a:prstGeom>
          <a:noFill/>
        </p:spPr>
        <p:txBody>
          <a:bodyPr wrap="square" rtlCol="0">
            <a:spAutoFit/>
          </a:bodyPr>
          <a:lstStyle/>
          <a:p>
            <a:pPr>
              <a:buFont typeface="Arial" panose="020B0604020202020204" pitchFamily="34" charset="0"/>
              <a:buNone/>
            </a:pPr>
            <a:endParaRPr lang="en-US" altLang="zh-CN" dirty="0">
              <a:latin typeface="微软雅黑" panose="020B0503020204020204" pitchFamily="34" charset="-122"/>
              <a:ea typeface="微软雅黑" panose="020B0503020204020204" pitchFamily="34" charset="-122"/>
              <a:sym typeface="Helvetica" panose="020B0604020202020204" pitchFamily="34" charset="0"/>
            </a:endParaRPr>
          </a:p>
          <a:p>
            <a:pPr marL="285750">
              <a:buFont typeface="Arial" panose="020B0604020202020204"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功能齐备，追求极致性价比</a:t>
            </a:r>
            <a:r>
              <a:rPr lang="en-US" altLang="zh-CN" dirty="0">
                <a:latin typeface="微软雅黑" panose="020B0503020204020204" pitchFamily="34" charset="-122"/>
                <a:ea typeface="微软雅黑" panose="020B0503020204020204" pitchFamily="34" charset="-122"/>
              </a:rPr>
              <a:t/>
            </a:r>
            <a:br>
              <a:rPr lang="en-US" altLang="zh-CN" dirty="0">
                <a:latin typeface="微软雅黑" panose="020B0503020204020204" pitchFamily="34" charset="-122"/>
                <a:ea typeface="微软雅黑" panose="020B0503020204020204" pitchFamily="34" charset="-122"/>
              </a:rPr>
            </a:br>
            <a:endParaRPr lang="zh-CN" altLang="en-US" dirty="0"/>
          </a:p>
        </p:txBody>
      </p:sp>
      <p:sp>
        <p:nvSpPr>
          <p:cNvPr id="25" name="文本框 24"/>
          <p:cNvSpPr txBox="1"/>
          <p:nvPr/>
        </p:nvSpPr>
        <p:spPr>
          <a:xfrm>
            <a:off x="1907704" y="2684190"/>
            <a:ext cx="2170421" cy="2031325"/>
          </a:xfrm>
          <a:prstGeom prst="rect">
            <a:avLst/>
          </a:prstGeom>
          <a:noFill/>
        </p:spPr>
        <p:txBody>
          <a:bodyPr wrap="square" rtlCol="0">
            <a:spAutoFit/>
          </a:bodyPr>
          <a:lstStyle/>
          <a:p>
            <a:pPr>
              <a:buFont typeface="Arial" panose="020B0604020202020204" pitchFamily="34" charset="0"/>
              <a:buNone/>
            </a:pPr>
            <a:endParaRPr lang="en-US" altLang="zh-CN" dirty="0">
              <a:latin typeface="微软雅黑" panose="020B0503020204020204" pitchFamily="34" charset="-122"/>
              <a:ea typeface="微软雅黑" panose="020B0503020204020204" pitchFamily="34" charset="-122"/>
              <a:sym typeface="Helvetica" panose="020B0604020202020204" pitchFamily="34" charset="0"/>
            </a:endParaRPr>
          </a:p>
          <a:p>
            <a:pPr marL="285750">
              <a:buFont typeface="Arial" panose="020B0604020202020204"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57150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sym typeface="Helvetica" panose="020B0604020202020204" pitchFamily="34" charset="0"/>
              </a:rPr>
              <a:t>支持摆放、吸顶、磁铁安装方式，适应多种安装环境</a:t>
            </a:r>
            <a:endParaRPr lang="en-US" altLang="zh-CN" dirty="0">
              <a:latin typeface="微软雅黑" panose="020B0503020204020204" pitchFamily="34" charset="-122"/>
              <a:ea typeface="微软雅黑" panose="020B0503020204020204" pitchFamily="34" charset="-122"/>
              <a:sym typeface="Helvetica" panose="020B0604020202020204" pitchFamily="34" charset="0"/>
            </a:endParaRPr>
          </a:p>
        </p:txBody>
      </p:sp>
      <p:sp>
        <p:nvSpPr>
          <p:cNvPr id="28" name="文本框 27"/>
          <p:cNvSpPr txBox="1"/>
          <p:nvPr/>
        </p:nvSpPr>
        <p:spPr>
          <a:xfrm>
            <a:off x="4139952" y="3450462"/>
            <a:ext cx="2156213" cy="2308324"/>
          </a:xfrm>
          <a:prstGeom prst="rect">
            <a:avLst/>
          </a:prstGeom>
          <a:noFill/>
        </p:spPr>
        <p:txBody>
          <a:bodyPr wrap="square" rtlCol="0">
            <a:spAutoFit/>
          </a:bodyPr>
          <a:lstStyle/>
          <a:p>
            <a:pPr marL="57150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远程</a:t>
            </a:r>
            <a:r>
              <a:rPr lang="zh-CN" altLang="en-US" dirty="0">
                <a:latin typeface="微软雅黑" panose="020B0503020204020204" pitchFamily="34" charset="-122"/>
                <a:ea typeface="微软雅黑" panose="020B0503020204020204" pitchFamily="34" charset="-122"/>
              </a:rPr>
              <a:t>遥控的云台功能，可随意调整摄像头拍摄位置，查看指定的位置，实现更广阔和灵活的监控</a:t>
            </a:r>
            <a:r>
              <a:rPr lang="zh-CN" altLang="en-US" dirty="0" smtClean="0">
                <a:latin typeface="微软雅黑" panose="020B0503020204020204" pitchFamily="34" charset="-122"/>
                <a:ea typeface="微软雅黑" panose="020B0503020204020204" pitchFamily="34" charset="-122"/>
              </a:rPr>
              <a:t>范围</a:t>
            </a:r>
            <a:endParaRPr lang="en-US" altLang="zh-CN"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6588224" y="3170673"/>
            <a:ext cx="2135472" cy="1477328"/>
          </a:xfrm>
          <a:prstGeom prst="rect">
            <a:avLst/>
          </a:prstGeom>
          <a:noFill/>
        </p:spPr>
        <p:txBody>
          <a:bodyPr wrap="square" rtlCol="0">
            <a:spAutoFit/>
          </a:bodyPr>
          <a:lstStyle/>
          <a:p>
            <a:pPr marL="285750"/>
            <a:endParaRPr lang="en-US" altLang="zh-CN" dirty="0" smtClean="0">
              <a:latin typeface="微软雅黑" panose="020B0503020204020204" pitchFamily="34" charset="-122"/>
              <a:ea typeface="微软雅黑" panose="020B0503020204020204" pitchFamily="34" charset="-122"/>
            </a:endParaRPr>
          </a:p>
          <a:p>
            <a:pPr marL="285750">
              <a:buFont typeface="Arial" panose="020B0604020202020204" pitchFamily="34" charset="0"/>
              <a:buChar char="•"/>
            </a:pPr>
            <a:r>
              <a:rPr lang="en-US" altLang="zh-CN" dirty="0" smtClean="0">
                <a:latin typeface="微软雅黑" panose="020B0503020204020204" pitchFamily="34" charset="-122"/>
                <a:ea typeface="微软雅黑" panose="020B0503020204020204" pitchFamily="34" charset="-122"/>
              </a:rPr>
              <a:t>1080P</a:t>
            </a:r>
            <a:r>
              <a:rPr lang="zh-CN" altLang="en-US" dirty="0" smtClean="0">
                <a:latin typeface="微软雅黑" panose="020B0503020204020204" pitchFamily="34" charset="-122"/>
                <a:ea typeface="微软雅黑" panose="020B0503020204020204" pitchFamily="34" charset="-122"/>
              </a:rPr>
              <a:t>画质、加入有线连接方式，适应多种环境</a:t>
            </a:r>
            <a:endParaRPr lang="zh-CN" altLang="en-US" dirty="0"/>
          </a:p>
        </p:txBody>
      </p:sp>
      <p:sp>
        <p:nvSpPr>
          <p:cNvPr id="18" name="文本框 17"/>
          <p:cNvSpPr txBox="1"/>
          <p:nvPr/>
        </p:nvSpPr>
        <p:spPr>
          <a:xfrm>
            <a:off x="513774" y="2194876"/>
            <a:ext cx="1101929" cy="646331"/>
          </a:xfrm>
          <a:prstGeom prst="rect">
            <a:avLst/>
          </a:prstGeom>
          <a:noFill/>
        </p:spPr>
        <p:txBody>
          <a:bodyPr wrap="square" rtlCol="0">
            <a:spAutoFit/>
          </a:bodyPr>
          <a:lstStyle/>
          <a:p>
            <a:pPr algn="ctr"/>
            <a:r>
              <a:rPr lang="en-US" altLang="zh-CN" b="1" dirty="0" smtClean="0">
                <a:solidFill>
                  <a:srgbClr val="000000"/>
                </a:solidFill>
              </a:rPr>
              <a:t>C13</a:t>
            </a:r>
          </a:p>
          <a:p>
            <a:pPr algn="ctr"/>
            <a:r>
              <a:rPr lang="zh-CN" altLang="en-US" b="1" dirty="0">
                <a:solidFill>
                  <a:srgbClr val="000000"/>
                </a:solidFill>
                <a:latin typeface="微软雅黑" panose="020B0503020204020204" pitchFamily="34" charset="-122"/>
                <a:ea typeface="微软雅黑" panose="020B0503020204020204" pitchFamily="34" charset="-122"/>
              </a:rPr>
              <a:t>入门</a:t>
            </a:r>
            <a:r>
              <a:rPr lang="zh-CN" altLang="en-US" b="1" dirty="0" smtClean="0">
                <a:solidFill>
                  <a:srgbClr val="000000"/>
                </a:solidFill>
                <a:latin typeface="微软雅黑" panose="020B0503020204020204" pitchFamily="34" charset="-122"/>
                <a:ea typeface="微软雅黑" panose="020B0503020204020204" pitchFamily="34" charset="-122"/>
              </a:rPr>
              <a:t>款</a:t>
            </a:r>
            <a:endParaRPr lang="en-US" altLang="zh-CN" b="1" dirty="0">
              <a:solidFill>
                <a:srgbClr val="00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627784" y="2209212"/>
            <a:ext cx="1065609" cy="646331"/>
          </a:xfrm>
          <a:prstGeom prst="rect">
            <a:avLst/>
          </a:prstGeom>
          <a:noFill/>
        </p:spPr>
        <p:txBody>
          <a:bodyPr wrap="square" rtlCol="0">
            <a:spAutoFit/>
          </a:bodyPr>
          <a:lstStyle/>
          <a:p>
            <a:pPr algn="ctr"/>
            <a:r>
              <a:rPr lang="en-US" altLang="zh-CN" b="1" dirty="0" smtClean="0">
                <a:solidFill>
                  <a:srgbClr val="000000"/>
                </a:solidFill>
              </a:rPr>
              <a:t>C12</a:t>
            </a:r>
          </a:p>
          <a:p>
            <a:pPr algn="ctr"/>
            <a:r>
              <a:rPr lang="zh-CN" altLang="en-US" b="1" dirty="0">
                <a:solidFill>
                  <a:srgbClr val="000000"/>
                </a:solidFill>
                <a:latin typeface="微软雅黑" panose="020B0503020204020204" pitchFamily="34" charset="-122"/>
                <a:ea typeface="微软雅黑" panose="020B0503020204020204" pitchFamily="34" charset="-122"/>
              </a:rPr>
              <a:t>基础</a:t>
            </a:r>
            <a:r>
              <a:rPr lang="zh-CN" altLang="en-US" b="1" dirty="0" smtClean="0">
                <a:solidFill>
                  <a:srgbClr val="000000"/>
                </a:solidFill>
                <a:latin typeface="微软雅黑" panose="020B0503020204020204" pitchFamily="34" charset="-122"/>
                <a:ea typeface="微软雅黑" panose="020B0503020204020204" pitchFamily="34" charset="-122"/>
              </a:rPr>
              <a:t>款</a:t>
            </a:r>
            <a:endParaRPr lang="en-US" altLang="zh-CN" b="1" dirty="0">
              <a:solidFill>
                <a:srgbClr val="000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4905689" y="2187146"/>
            <a:ext cx="1126372" cy="646331"/>
          </a:xfrm>
          <a:prstGeom prst="rect">
            <a:avLst/>
          </a:prstGeom>
          <a:noFill/>
        </p:spPr>
        <p:txBody>
          <a:bodyPr wrap="square" rtlCol="0">
            <a:spAutoFit/>
          </a:bodyPr>
          <a:lstStyle/>
          <a:p>
            <a:pPr algn="ctr"/>
            <a:r>
              <a:rPr lang="en-US" altLang="zh-CN" b="1" dirty="0" smtClean="0">
                <a:solidFill>
                  <a:srgbClr val="000000"/>
                </a:solidFill>
              </a:rPr>
              <a:t>C15</a:t>
            </a:r>
          </a:p>
          <a:p>
            <a:pPr algn="ctr"/>
            <a:r>
              <a:rPr lang="zh-CN" altLang="en-US" b="1" dirty="0">
                <a:solidFill>
                  <a:srgbClr val="000000"/>
                </a:solidFill>
                <a:latin typeface="微软雅黑" panose="020B0503020204020204" pitchFamily="34" charset="-122"/>
                <a:ea typeface="微软雅黑" panose="020B0503020204020204" pitchFamily="34" charset="-122"/>
              </a:rPr>
              <a:t>云台</a:t>
            </a:r>
            <a:r>
              <a:rPr lang="zh-CN" altLang="en-US" b="1" dirty="0" smtClean="0">
                <a:solidFill>
                  <a:srgbClr val="000000"/>
                </a:solidFill>
                <a:latin typeface="微软雅黑" panose="020B0503020204020204" pitchFamily="34" charset="-122"/>
                <a:ea typeface="微软雅黑" panose="020B0503020204020204" pitchFamily="34" charset="-122"/>
              </a:rPr>
              <a:t>型</a:t>
            </a:r>
            <a:endParaRPr lang="en-US" altLang="zh-CN" b="1" dirty="0">
              <a:solidFill>
                <a:srgbClr val="00000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7324605" y="2187145"/>
            <a:ext cx="979532" cy="646331"/>
          </a:xfrm>
          <a:prstGeom prst="rect">
            <a:avLst/>
          </a:prstGeom>
          <a:noFill/>
        </p:spPr>
        <p:txBody>
          <a:bodyPr wrap="square" rtlCol="0">
            <a:spAutoFit/>
          </a:bodyPr>
          <a:lstStyle/>
          <a:p>
            <a:pPr algn="ctr"/>
            <a:r>
              <a:rPr lang="en-US" altLang="zh-CN" b="1" dirty="0" smtClean="0">
                <a:solidFill>
                  <a:srgbClr val="000000"/>
                </a:solidFill>
              </a:rPr>
              <a:t>C20</a:t>
            </a:r>
          </a:p>
          <a:p>
            <a:pPr algn="ctr"/>
            <a:r>
              <a:rPr lang="zh-CN" altLang="en-US" b="1" dirty="0">
                <a:solidFill>
                  <a:srgbClr val="000000"/>
                </a:solidFill>
                <a:latin typeface="微软雅黑" panose="020B0503020204020204" pitchFamily="34" charset="-122"/>
                <a:ea typeface="微软雅黑" panose="020B0503020204020204" pitchFamily="34" charset="-122"/>
              </a:rPr>
              <a:t>商铺</a:t>
            </a:r>
            <a:r>
              <a:rPr lang="zh-CN" altLang="en-US" b="1" dirty="0" smtClean="0">
                <a:solidFill>
                  <a:srgbClr val="000000"/>
                </a:solidFill>
                <a:latin typeface="微软雅黑" panose="020B0503020204020204" pitchFamily="34" charset="-122"/>
                <a:ea typeface="微软雅黑" panose="020B0503020204020204" pitchFamily="34" charset="-122"/>
              </a:rPr>
              <a:t>款</a:t>
            </a:r>
            <a:endParaRPr lang="en-US" altLang="zh-CN" b="1"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23728" y="697035"/>
            <a:ext cx="1933100" cy="1704350"/>
          </a:xfrm>
          <a:prstGeom prst="rect">
            <a:avLst/>
          </a:prstGeom>
        </p:spPr>
      </p:pic>
      <p:pic>
        <p:nvPicPr>
          <p:cNvPr id="24" name="图片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0808" y="524549"/>
            <a:ext cx="1812978" cy="1777255"/>
          </a:xfrm>
          <a:prstGeom prst="rect">
            <a:avLst/>
          </a:prstGeom>
        </p:spPr>
      </p:pic>
      <p:pic>
        <p:nvPicPr>
          <p:cNvPr id="19" name="图片 18"/>
          <p:cNvPicPr/>
          <p:nvPr/>
        </p:nvPicPr>
        <p:blipFill>
          <a:blip r:embed="rId11"/>
          <a:stretch>
            <a:fillRect/>
          </a:stretch>
        </p:blipFill>
        <p:spPr>
          <a:xfrm>
            <a:off x="562885" y="809851"/>
            <a:ext cx="1052818" cy="1399361"/>
          </a:xfrm>
          <a:prstGeom prst="rect">
            <a:avLst/>
          </a:prstGeom>
        </p:spPr>
      </p:pic>
    </p:spTree>
    <p:extLst>
      <p:ext uri="{BB962C8B-B14F-4D97-AF65-F5344CB8AC3E}">
        <p14:creationId xmlns:p14="http://schemas.microsoft.com/office/powerpoint/2010/main" val="15764438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Box 2"/>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9BBB59"/>
                </a:solidFill>
                <a:latin typeface="微软雅黑" pitchFamily="34" charset="-122"/>
                <a:ea typeface="微软雅黑" pitchFamily="34" charset="-122"/>
                <a:sym typeface="微软雅黑" pitchFamily="34" charset="-122"/>
              </a:rPr>
              <a:t>*</a:t>
            </a:r>
          </a:p>
        </p:txBody>
      </p:sp>
      <p:pic>
        <p:nvPicPr>
          <p:cNvPr id="22532" name="图片 5"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7"/>
          <p:cNvSpPr>
            <a:spLocks noChangeArrowheads="1"/>
          </p:cNvSpPr>
          <p:nvPr/>
        </p:nvSpPr>
        <p:spPr bwMode="auto">
          <a:xfrm>
            <a:off x="8748713"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FFFFFF"/>
                </a:solidFill>
                <a:latin typeface="微软雅黑" pitchFamily="34" charset="-122"/>
                <a:ea typeface="微软雅黑" pitchFamily="34" charset="-122"/>
                <a:sym typeface="微软雅黑" pitchFamily="34" charset="-122"/>
              </a:rPr>
              <a:t>*</a:t>
            </a:r>
          </a:p>
        </p:txBody>
      </p:sp>
      <p:sp>
        <p:nvSpPr>
          <p:cNvPr id="22534"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和目</a:t>
            </a:r>
            <a:r>
              <a:rPr lang="en-US" sz="2400" b="1" dirty="0">
                <a:solidFill>
                  <a:prstClr val="white"/>
                </a:solidFill>
                <a:latin typeface="微软雅黑" panose="020B0503020204020204" pitchFamily="34" charset="-122"/>
                <a:ea typeface="微软雅黑" panose="020B0503020204020204" pitchFamily="34" charset="-122"/>
                <a:sym typeface="宋体" pitchFamily="2" charset="-122"/>
              </a:rPr>
              <a:t>——</a:t>
            </a:r>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使用步骤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2535"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2536" name="Text Box 8"/>
          <p:cNvSpPr txBox="1">
            <a:spLocks noChangeArrowheads="1"/>
          </p:cNvSpPr>
          <p:nvPr/>
        </p:nvSpPr>
        <p:spPr bwMode="auto">
          <a:xfrm>
            <a:off x="467544" y="670479"/>
            <a:ext cx="2736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dirty="0">
                <a:latin typeface="微软雅黑" pitchFamily="34" charset="-122"/>
                <a:ea typeface="微软雅黑" pitchFamily="34" charset="-122"/>
              </a:rPr>
              <a:t>4</a:t>
            </a:r>
            <a:r>
              <a:rPr lang="zh-CN" altLang="en-US" sz="2000" b="1" dirty="0" smtClean="0">
                <a:latin typeface="微软雅黑" pitchFamily="34" charset="-122"/>
                <a:ea typeface="微软雅黑" pitchFamily="34" charset="-122"/>
              </a:rPr>
              <a:t>、进入主页</a:t>
            </a:r>
            <a:endParaRPr lang="zh-CN" altLang="en-US" dirty="0"/>
          </a:p>
        </p:txBody>
      </p:sp>
      <p:sp>
        <p:nvSpPr>
          <p:cNvPr id="22537" name="Text Box 9"/>
          <p:cNvSpPr txBox="1">
            <a:spLocks noChangeArrowheads="1"/>
          </p:cNvSpPr>
          <p:nvPr/>
        </p:nvSpPr>
        <p:spPr bwMode="auto">
          <a:xfrm>
            <a:off x="467544" y="1070589"/>
            <a:ext cx="79196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smtClean="0">
                <a:ea typeface="微软雅黑" pitchFamily="34" charset="-122"/>
              </a:rPr>
              <a:t>主页显示绑定摄像头实时监控截图</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一个</a:t>
            </a:r>
            <a:r>
              <a:rPr lang="en-US" altLang="zh-CN" sz="1600" dirty="0" smtClean="0">
                <a:ea typeface="微软雅黑" pitchFamily="34" charset="-122"/>
              </a:rPr>
              <a:t>APP</a:t>
            </a:r>
            <a:r>
              <a:rPr lang="zh-CN" altLang="en-US" sz="1600" dirty="0" smtClean="0">
                <a:ea typeface="微软雅黑" pitchFamily="34" charset="-122"/>
              </a:rPr>
              <a:t>可同时绑定多个终端，会以列表显示当前绑定的所有摄像头信息</a:t>
            </a:r>
            <a:endParaRPr lang="en-US" altLang="zh-CN" sz="1600" dirty="0" smtClean="0">
              <a:ea typeface="微软雅黑" pitchFamily="34" charset="-122"/>
            </a:endParaRPr>
          </a:p>
          <a:p>
            <a:pPr marL="285750" indent="-285750">
              <a:buSzPct val="100000"/>
              <a:buFont typeface="Arial" pitchFamily="34" charset="0"/>
              <a:buChar char="•"/>
            </a:pPr>
            <a:r>
              <a:rPr lang="en-US" altLang="zh-CN" sz="1600" dirty="0" smtClean="0">
                <a:ea typeface="微软雅黑" pitchFamily="34" charset="-122"/>
              </a:rPr>
              <a:t>APP</a:t>
            </a:r>
            <a:r>
              <a:rPr lang="zh-CN" altLang="en-US" sz="1600" dirty="0" smtClean="0">
                <a:ea typeface="微软雅黑" pitchFamily="34" charset="-122"/>
              </a:rPr>
              <a:t>支持四分屏摄像头实时监控视频</a:t>
            </a:r>
            <a:endParaRPr lang="en-US" altLang="zh-CN" sz="1600" dirty="0" smtClean="0">
              <a:ea typeface="微软雅黑"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2132856"/>
            <a:ext cx="2416875" cy="4298815"/>
          </a:xfrm>
          <a:prstGeom prst="rect">
            <a:avLst/>
          </a:prstGeom>
        </p:spPr>
      </p:pic>
      <p:sp>
        <p:nvSpPr>
          <p:cNvPr id="3" name="矩形 2"/>
          <p:cNvSpPr/>
          <p:nvPr/>
        </p:nvSpPr>
        <p:spPr>
          <a:xfrm>
            <a:off x="3059832" y="2276872"/>
            <a:ext cx="256635"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944" y="3326323"/>
            <a:ext cx="4089831" cy="2299380"/>
          </a:xfrm>
          <a:prstGeom prst="rect">
            <a:avLst/>
          </a:prstGeom>
        </p:spPr>
      </p:pic>
    </p:spTree>
    <p:extLst>
      <p:ext uri="{BB962C8B-B14F-4D97-AF65-F5344CB8AC3E}">
        <p14:creationId xmlns:p14="http://schemas.microsoft.com/office/powerpoint/2010/main" val="24233528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5856" y="2141177"/>
            <a:ext cx="2576717" cy="4443881"/>
          </a:xfrm>
          <a:prstGeom prst="rect">
            <a:avLst/>
          </a:prstGeom>
        </p:spPr>
      </p:pic>
      <p:sp>
        <p:nvSpPr>
          <p:cNvPr id="22533" name="TextBox 7"/>
          <p:cNvSpPr>
            <a:spLocks noChangeArrowheads="1"/>
          </p:cNvSpPr>
          <p:nvPr/>
        </p:nvSpPr>
        <p:spPr bwMode="auto">
          <a:xfrm>
            <a:off x="8910142" y="6608763"/>
            <a:ext cx="395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zh-CN" sz="1200" b="1">
                <a:solidFill>
                  <a:srgbClr val="FFFFFF"/>
                </a:solidFill>
                <a:latin typeface="微软雅黑" pitchFamily="34" charset="-122"/>
                <a:ea typeface="微软雅黑" pitchFamily="34" charset="-122"/>
                <a:sym typeface="微软雅黑" pitchFamily="34" charset="-122"/>
              </a:rPr>
              <a:t>*</a:t>
            </a:r>
          </a:p>
        </p:txBody>
      </p:sp>
      <p:sp>
        <p:nvSpPr>
          <p:cNvPr id="22534"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和目</a:t>
            </a:r>
            <a:r>
              <a:rPr lang="en-US" sz="2400" b="1" dirty="0">
                <a:solidFill>
                  <a:prstClr val="white"/>
                </a:solidFill>
                <a:latin typeface="微软雅黑" panose="020B0503020204020204" pitchFamily="34" charset="-122"/>
                <a:ea typeface="微软雅黑" panose="020B0503020204020204" pitchFamily="34" charset="-122"/>
                <a:sym typeface="宋体" pitchFamily="2" charset="-122"/>
              </a:rPr>
              <a:t>——</a:t>
            </a:r>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使用步骤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2535"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2536" name="Text Box 8"/>
          <p:cNvSpPr txBox="1">
            <a:spLocks noChangeArrowheads="1"/>
          </p:cNvSpPr>
          <p:nvPr/>
        </p:nvSpPr>
        <p:spPr bwMode="auto">
          <a:xfrm>
            <a:off x="467544" y="670479"/>
            <a:ext cx="2736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dirty="0">
                <a:latin typeface="微软雅黑" pitchFamily="34" charset="-122"/>
                <a:ea typeface="微软雅黑" pitchFamily="34" charset="-122"/>
              </a:rPr>
              <a:t>4</a:t>
            </a:r>
            <a:r>
              <a:rPr lang="zh-CN" altLang="en-US" sz="2000" b="1" dirty="0" smtClean="0">
                <a:latin typeface="微软雅黑" pitchFamily="34" charset="-122"/>
                <a:ea typeface="微软雅黑" pitchFamily="34" charset="-122"/>
              </a:rPr>
              <a:t>、视频查看</a:t>
            </a:r>
            <a:endParaRPr lang="zh-CN" altLang="en-US" dirty="0"/>
          </a:p>
        </p:txBody>
      </p:sp>
      <p:sp>
        <p:nvSpPr>
          <p:cNvPr id="22537" name="Text Box 9"/>
          <p:cNvSpPr txBox="1">
            <a:spLocks noChangeArrowheads="1"/>
          </p:cNvSpPr>
          <p:nvPr/>
        </p:nvSpPr>
        <p:spPr bwMode="auto">
          <a:xfrm>
            <a:off x="233548" y="1085558"/>
            <a:ext cx="791966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smtClean="0">
                <a:ea typeface="微软雅黑" pitchFamily="34" charset="-122"/>
              </a:rPr>
              <a:t>查看当前摄像头的实时视频</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a:ea typeface="微软雅黑" pitchFamily="34" charset="-122"/>
              </a:rPr>
              <a:t>时间</a:t>
            </a:r>
            <a:r>
              <a:rPr lang="zh-CN" altLang="en-US" sz="1600" dirty="0" smtClean="0">
                <a:ea typeface="微软雅黑" pitchFamily="34" charset="-122"/>
              </a:rPr>
              <a:t>轴可拖动，查看历史视频，带颜色部分代表有侦测异常</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通过时间选择框精确选择查看指定时间的视频</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语音对讲，按住按键与摄像头对讲，与微信类似；静音按钮关闭摄像头录制的声音；截图按钮截取当前实时画面</a:t>
            </a:r>
            <a:endParaRPr lang="en-US" altLang="zh-CN" sz="1600" dirty="0" smtClean="0">
              <a:ea typeface="微软雅黑"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 name="文本框 1"/>
          <p:cNvSpPr txBox="1"/>
          <p:nvPr/>
        </p:nvSpPr>
        <p:spPr>
          <a:xfrm>
            <a:off x="6342533" y="2843366"/>
            <a:ext cx="1159409" cy="369332"/>
          </a:xfrm>
          <a:prstGeom prst="rect">
            <a:avLst/>
          </a:prstGeom>
          <a:noFill/>
        </p:spPr>
        <p:txBody>
          <a:bodyPr wrap="square" rtlCol="0">
            <a:spAutoFit/>
          </a:bodyPr>
          <a:lstStyle/>
          <a:p>
            <a:r>
              <a:rPr lang="zh-CN" altLang="en-US" dirty="0" smtClean="0"/>
              <a:t>实时画面</a:t>
            </a:r>
            <a:endParaRPr lang="zh-CN" altLang="en-US" dirty="0"/>
          </a:p>
        </p:txBody>
      </p:sp>
      <p:cxnSp>
        <p:nvCxnSpPr>
          <p:cNvPr id="6" name="直接连接符 5"/>
          <p:cNvCxnSpPr/>
          <p:nvPr/>
        </p:nvCxnSpPr>
        <p:spPr>
          <a:xfrm>
            <a:off x="5453509" y="3025549"/>
            <a:ext cx="864096" cy="4966"/>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300192" y="4183417"/>
            <a:ext cx="1159409" cy="369332"/>
          </a:xfrm>
          <a:prstGeom prst="rect">
            <a:avLst/>
          </a:prstGeom>
          <a:noFill/>
        </p:spPr>
        <p:txBody>
          <a:bodyPr wrap="square" rtlCol="0">
            <a:spAutoFit/>
          </a:bodyPr>
          <a:lstStyle/>
          <a:p>
            <a:r>
              <a:rPr lang="zh-CN" altLang="en-US" dirty="0"/>
              <a:t>时间轴</a:t>
            </a:r>
          </a:p>
        </p:txBody>
      </p:sp>
      <p:cxnSp>
        <p:nvCxnSpPr>
          <p:cNvPr id="22" name="直接连接符 21"/>
          <p:cNvCxnSpPr/>
          <p:nvPr/>
        </p:nvCxnSpPr>
        <p:spPr>
          <a:xfrm>
            <a:off x="4733429" y="5983909"/>
            <a:ext cx="1497045" cy="0"/>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155718" y="5805264"/>
            <a:ext cx="1565197" cy="369332"/>
          </a:xfrm>
          <a:prstGeom prst="rect">
            <a:avLst/>
          </a:prstGeom>
          <a:noFill/>
        </p:spPr>
        <p:txBody>
          <a:bodyPr wrap="square" rtlCol="0">
            <a:spAutoFit/>
          </a:bodyPr>
          <a:lstStyle/>
          <a:p>
            <a:r>
              <a:rPr lang="zh-CN" altLang="en-US" dirty="0" smtClean="0"/>
              <a:t>语音对讲按钮</a:t>
            </a:r>
            <a:endParaRPr lang="zh-CN" altLang="en-US" dirty="0"/>
          </a:p>
        </p:txBody>
      </p:sp>
      <p:sp>
        <p:nvSpPr>
          <p:cNvPr id="30" name="文本框 29"/>
          <p:cNvSpPr txBox="1"/>
          <p:nvPr/>
        </p:nvSpPr>
        <p:spPr>
          <a:xfrm>
            <a:off x="1902887" y="4518739"/>
            <a:ext cx="1384921" cy="369332"/>
          </a:xfrm>
          <a:prstGeom prst="rect">
            <a:avLst/>
          </a:prstGeom>
          <a:noFill/>
        </p:spPr>
        <p:txBody>
          <a:bodyPr wrap="square" rtlCol="0">
            <a:spAutoFit/>
          </a:bodyPr>
          <a:lstStyle/>
          <a:p>
            <a:r>
              <a:rPr lang="zh-CN" altLang="en-US" dirty="0" smtClean="0"/>
              <a:t>时间选择框</a:t>
            </a:r>
            <a:endParaRPr lang="zh-CN" altLang="en-US" dirty="0"/>
          </a:p>
        </p:txBody>
      </p:sp>
      <p:sp>
        <p:nvSpPr>
          <p:cNvPr id="33" name="文本框 32"/>
          <p:cNvSpPr txBox="1"/>
          <p:nvPr/>
        </p:nvSpPr>
        <p:spPr>
          <a:xfrm>
            <a:off x="6427439" y="5445224"/>
            <a:ext cx="1384921" cy="369332"/>
          </a:xfrm>
          <a:prstGeom prst="rect">
            <a:avLst/>
          </a:prstGeom>
          <a:noFill/>
        </p:spPr>
        <p:txBody>
          <a:bodyPr wrap="square" rtlCol="0">
            <a:spAutoFit/>
          </a:bodyPr>
          <a:lstStyle/>
          <a:p>
            <a:r>
              <a:rPr lang="zh-CN" altLang="en-US" dirty="0"/>
              <a:t>截</a:t>
            </a:r>
            <a:r>
              <a:rPr lang="zh-CN" altLang="en-US" dirty="0" smtClean="0"/>
              <a:t>图按钮</a:t>
            </a:r>
            <a:endParaRPr lang="zh-CN" altLang="en-US" dirty="0"/>
          </a:p>
        </p:txBody>
      </p:sp>
      <p:cxnSp>
        <p:nvCxnSpPr>
          <p:cNvPr id="34" name="直接连接符 33"/>
          <p:cNvCxnSpPr/>
          <p:nvPr/>
        </p:nvCxnSpPr>
        <p:spPr>
          <a:xfrm flipH="1">
            <a:off x="2903777" y="5701898"/>
            <a:ext cx="650939" cy="0"/>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829740" y="5517232"/>
            <a:ext cx="1159409" cy="369332"/>
          </a:xfrm>
          <a:prstGeom prst="rect">
            <a:avLst/>
          </a:prstGeom>
          <a:noFill/>
        </p:spPr>
        <p:txBody>
          <a:bodyPr wrap="square" rtlCol="0">
            <a:spAutoFit/>
          </a:bodyPr>
          <a:lstStyle/>
          <a:p>
            <a:r>
              <a:rPr lang="zh-CN" altLang="en-US" dirty="0"/>
              <a:t>静</a:t>
            </a:r>
            <a:r>
              <a:rPr lang="zh-CN" altLang="en-US" dirty="0" smtClean="0"/>
              <a:t>音按钮</a:t>
            </a:r>
            <a:endParaRPr lang="zh-CN" altLang="en-US" dirty="0"/>
          </a:p>
        </p:txBody>
      </p:sp>
      <p:cxnSp>
        <p:nvCxnSpPr>
          <p:cNvPr id="37" name="直接连接符 36"/>
          <p:cNvCxnSpPr/>
          <p:nvPr/>
        </p:nvCxnSpPr>
        <p:spPr>
          <a:xfrm flipH="1" flipV="1">
            <a:off x="2879650" y="2934236"/>
            <a:ext cx="463691" cy="3809"/>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826923" y="2780928"/>
            <a:ext cx="1159409" cy="369332"/>
          </a:xfrm>
          <a:prstGeom prst="rect">
            <a:avLst/>
          </a:prstGeom>
          <a:noFill/>
        </p:spPr>
        <p:txBody>
          <a:bodyPr wrap="square" rtlCol="0">
            <a:spAutoFit/>
          </a:bodyPr>
          <a:lstStyle/>
          <a:p>
            <a:r>
              <a:rPr lang="zh-CN" altLang="en-US" dirty="0"/>
              <a:t>我</a:t>
            </a:r>
            <a:r>
              <a:rPr lang="zh-CN" altLang="en-US" dirty="0" smtClean="0"/>
              <a:t>的录像</a:t>
            </a:r>
            <a:endParaRPr lang="zh-CN" altLang="en-US" dirty="0"/>
          </a:p>
        </p:txBody>
      </p:sp>
      <p:cxnSp>
        <p:nvCxnSpPr>
          <p:cNvPr id="40" name="直接连接符 39"/>
          <p:cNvCxnSpPr/>
          <p:nvPr/>
        </p:nvCxnSpPr>
        <p:spPr>
          <a:xfrm flipH="1" flipV="1">
            <a:off x="2884173" y="3434483"/>
            <a:ext cx="463691" cy="3809"/>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849510" y="3236648"/>
            <a:ext cx="1159409" cy="369332"/>
          </a:xfrm>
          <a:prstGeom prst="rect">
            <a:avLst/>
          </a:prstGeom>
          <a:noFill/>
        </p:spPr>
        <p:txBody>
          <a:bodyPr wrap="square" rtlCol="0">
            <a:spAutoFit/>
          </a:bodyPr>
          <a:lstStyle/>
          <a:p>
            <a:r>
              <a:rPr lang="zh-CN" altLang="en-US" dirty="0" smtClean="0"/>
              <a:t>告警查看</a:t>
            </a:r>
            <a:endParaRPr lang="zh-CN" altLang="en-US" dirty="0"/>
          </a:p>
        </p:txBody>
      </p:sp>
      <p:cxnSp>
        <p:nvCxnSpPr>
          <p:cNvPr id="46" name="直接连接符 45"/>
          <p:cNvCxnSpPr/>
          <p:nvPr/>
        </p:nvCxnSpPr>
        <p:spPr>
          <a:xfrm rot="10800000" flipV="1">
            <a:off x="3287809" y="4722823"/>
            <a:ext cx="1036602" cy="2321"/>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612861" y="5612615"/>
            <a:ext cx="864096" cy="4966"/>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548323" y="2443613"/>
            <a:ext cx="864096" cy="4966"/>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412419" y="2258947"/>
            <a:ext cx="1159409" cy="369332"/>
          </a:xfrm>
          <a:prstGeom prst="rect">
            <a:avLst/>
          </a:prstGeom>
          <a:noFill/>
        </p:spPr>
        <p:txBody>
          <a:bodyPr wrap="square" rtlCol="0">
            <a:spAutoFit/>
          </a:bodyPr>
          <a:lstStyle/>
          <a:p>
            <a:r>
              <a:rPr lang="zh-CN" altLang="en-US" dirty="0" smtClean="0"/>
              <a:t>功能设置</a:t>
            </a:r>
            <a:endParaRPr lang="zh-CN" altLang="en-US" dirty="0"/>
          </a:p>
        </p:txBody>
      </p:sp>
      <p:sp>
        <p:nvSpPr>
          <p:cNvPr id="29" name="文本框 1"/>
          <p:cNvSpPr txBox="1"/>
          <p:nvPr/>
        </p:nvSpPr>
        <p:spPr>
          <a:xfrm>
            <a:off x="6300192" y="3779748"/>
            <a:ext cx="1420723" cy="369332"/>
          </a:xfrm>
          <a:prstGeom prst="rect">
            <a:avLst/>
          </a:prstGeom>
          <a:noFill/>
        </p:spPr>
        <p:txBody>
          <a:bodyPr wrap="square" rtlCol="0">
            <a:spAutoFit/>
          </a:bodyPr>
          <a:lstStyle/>
          <a:p>
            <a:r>
              <a:rPr lang="zh-CN" altLang="en-US" dirty="0" smtClean="0"/>
              <a:t>云录像窗口</a:t>
            </a:r>
            <a:endParaRPr lang="zh-CN" altLang="en-US" dirty="0"/>
          </a:p>
        </p:txBody>
      </p:sp>
      <p:cxnSp>
        <p:nvCxnSpPr>
          <p:cNvPr id="31" name="直接连接符 30"/>
          <p:cNvCxnSpPr/>
          <p:nvPr/>
        </p:nvCxnSpPr>
        <p:spPr>
          <a:xfrm>
            <a:off x="4766966" y="3961931"/>
            <a:ext cx="1530800" cy="4966"/>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2870359" y="3833567"/>
            <a:ext cx="463691" cy="3809"/>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本框 40"/>
          <p:cNvSpPr txBox="1"/>
          <p:nvPr/>
        </p:nvSpPr>
        <p:spPr>
          <a:xfrm>
            <a:off x="1612391" y="3635732"/>
            <a:ext cx="1519449" cy="646331"/>
          </a:xfrm>
          <a:prstGeom prst="rect">
            <a:avLst/>
          </a:prstGeom>
          <a:noFill/>
        </p:spPr>
        <p:txBody>
          <a:bodyPr wrap="square" rtlCol="0">
            <a:spAutoFit/>
          </a:bodyPr>
          <a:lstStyle/>
          <a:p>
            <a:pPr algn="ctr"/>
            <a:r>
              <a:rPr lang="zh-CN" altLang="en-US" dirty="0"/>
              <a:t>云</a:t>
            </a:r>
            <a:r>
              <a:rPr lang="zh-CN" altLang="en-US" dirty="0" smtClean="0"/>
              <a:t>台控制</a:t>
            </a:r>
            <a:endParaRPr lang="en-US" altLang="zh-CN" dirty="0" smtClean="0"/>
          </a:p>
          <a:p>
            <a:pPr algn="ctr"/>
            <a:r>
              <a:rPr lang="zh-CN" altLang="en-US" dirty="0" smtClean="0"/>
              <a:t>（仅限</a:t>
            </a:r>
            <a:r>
              <a:rPr lang="en-US" altLang="zh-CN" dirty="0" smtClean="0"/>
              <a:t>C15</a:t>
            </a:r>
            <a:r>
              <a:rPr lang="zh-CN" altLang="en-US" dirty="0" smtClean="0"/>
              <a:t>）</a:t>
            </a:r>
            <a:endParaRPr lang="zh-CN" altLang="en-US" dirty="0"/>
          </a:p>
        </p:txBody>
      </p:sp>
      <p:cxnSp>
        <p:nvCxnSpPr>
          <p:cNvPr id="38" name="直接连接符 37"/>
          <p:cNvCxnSpPr/>
          <p:nvPr/>
        </p:nvCxnSpPr>
        <p:spPr>
          <a:xfrm>
            <a:off x="4548378" y="4363117"/>
            <a:ext cx="1683880" cy="4966"/>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3578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和目</a:t>
            </a:r>
            <a:r>
              <a:rPr lang="en-US" sz="2400" b="1" dirty="0">
                <a:solidFill>
                  <a:prstClr val="white"/>
                </a:solidFill>
                <a:latin typeface="微软雅黑" panose="020B0503020204020204" pitchFamily="34" charset="-122"/>
                <a:ea typeface="微软雅黑" panose="020B0503020204020204" pitchFamily="34" charset="-122"/>
                <a:sym typeface="宋体" pitchFamily="2" charset="-122"/>
              </a:rPr>
              <a:t>——</a:t>
            </a:r>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使用步骤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2535"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2536" name="Text Box 8"/>
          <p:cNvSpPr txBox="1">
            <a:spLocks noChangeArrowheads="1"/>
          </p:cNvSpPr>
          <p:nvPr/>
        </p:nvSpPr>
        <p:spPr bwMode="auto">
          <a:xfrm>
            <a:off x="467544" y="670479"/>
            <a:ext cx="2736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dirty="0">
                <a:latin typeface="微软雅黑" pitchFamily="34" charset="-122"/>
                <a:ea typeface="微软雅黑" pitchFamily="34" charset="-122"/>
              </a:rPr>
              <a:t>5</a:t>
            </a:r>
            <a:r>
              <a:rPr lang="zh-CN" altLang="en-US" sz="2000" b="1" dirty="0" smtClean="0">
                <a:latin typeface="微软雅黑" pitchFamily="34" charset="-122"/>
                <a:ea typeface="微软雅黑" pitchFamily="34" charset="-122"/>
              </a:rPr>
              <a:t>、视频回放</a:t>
            </a:r>
            <a:endParaRPr lang="zh-CN" altLang="en-US" dirty="0"/>
          </a:p>
        </p:txBody>
      </p:sp>
      <p:sp>
        <p:nvSpPr>
          <p:cNvPr id="22537" name="Text Box 9"/>
          <p:cNvSpPr txBox="1">
            <a:spLocks noChangeArrowheads="1"/>
          </p:cNvSpPr>
          <p:nvPr/>
        </p:nvSpPr>
        <p:spPr bwMode="auto">
          <a:xfrm>
            <a:off x="467544" y="1068634"/>
            <a:ext cx="802838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将时间轴拖动到指定位置，查看历史视频，基本界面与查看实时视频一样</a:t>
            </a:r>
            <a:endParaRPr lang="en-US" altLang="zh-CN" sz="1600" dirty="0" smtClean="0">
              <a:latin typeface="微软雅黑" panose="020B0503020204020204" pitchFamily="34" charset="-122"/>
              <a:ea typeface="微软雅黑" panose="020B0503020204020204" pitchFamily="34" charset="-122"/>
            </a:endParaRPr>
          </a:p>
          <a:p>
            <a:pPr marL="285750" indent="-285750">
              <a:buSzPct val="100000"/>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截取：编辑标题名称，已当前时间为起点，设置需要截取的时长，完成视频截取。完成截取后，视频存放在“我的录像”</a:t>
            </a:r>
            <a:endParaRPr lang="en-US" altLang="zh-CN" sz="1600" dirty="0" smtClean="0">
              <a:latin typeface="微软雅黑" panose="020B0503020204020204" pitchFamily="34" charset="-122"/>
              <a:ea typeface="微软雅黑" panose="020B0503020204020204" pitchFamily="34" charset="-122"/>
            </a:endParaRPr>
          </a:p>
          <a:p>
            <a:pPr marL="285750" indent="-285750">
              <a:buSzPct val="100000"/>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进入我的录像后，可选择某一段截取的录像查看、分享、下载、删除</a:t>
            </a:r>
            <a:endParaRPr lang="zh-CN" altLang="en-US" sz="1600" dirty="0">
              <a:latin typeface="微软雅黑" panose="020B0503020204020204" pitchFamily="34" charset="-122"/>
              <a:ea typeface="微软雅黑" panose="020B0503020204020204"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6755" y="2693301"/>
            <a:ext cx="2147357" cy="3827705"/>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4792" y="2692399"/>
            <a:ext cx="2152514" cy="3828605"/>
          </a:xfrm>
          <a:prstGeom prst="rect">
            <a:avLst/>
          </a:prstGeom>
        </p:spPr>
      </p:pic>
      <p:grpSp>
        <p:nvGrpSpPr>
          <p:cNvPr id="2" name="组合 1"/>
          <p:cNvGrpSpPr/>
          <p:nvPr/>
        </p:nvGrpSpPr>
        <p:grpSpPr>
          <a:xfrm>
            <a:off x="254567" y="2692401"/>
            <a:ext cx="1922698" cy="3828605"/>
            <a:chOff x="899626" y="2624731"/>
            <a:chExt cx="2365412" cy="4185751"/>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665" y="2624731"/>
              <a:ext cx="2323373" cy="4185751"/>
            </a:xfrm>
            <a:prstGeom prst="rect">
              <a:avLst/>
            </a:prstGeom>
          </p:spPr>
        </p:pic>
        <p:sp>
          <p:nvSpPr>
            <p:cNvPr id="9" name="椭圆 8"/>
            <p:cNvSpPr/>
            <p:nvPr/>
          </p:nvSpPr>
          <p:spPr>
            <a:xfrm>
              <a:off x="1684587" y="5712067"/>
              <a:ext cx="837527" cy="933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99626" y="3460357"/>
              <a:ext cx="441336"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0" y="2692400"/>
            <a:ext cx="2152514" cy="3828605"/>
          </a:xfrm>
          <a:prstGeom prst="rect">
            <a:avLst/>
          </a:prstGeom>
        </p:spPr>
      </p:pic>
      <p:cxnSp>
        <p:nvCxnSpPr>
          <p:cNvPr id="13" name="肘形连接符 12"/>
          <p:cNvCxnSpPr>
            <a:stCxn id="9" idx="4"/>
            <a:endCxn id="4" idx="2"/>
          </p:cNvCxnSpPr>
          <p:nvPr/>
        </p:nvCxnSpPr>
        <p:spPr>
          <a:xfrm rot="16200000" flipH="1">
            <a:off x="2246478" y="5357050"/>
            <a:ext cx="150478" cy="2177433"/>
          </a:xfrm>
          <a:prstGeom prst="bentConnector3">
            <a:avLst>
              <a:gd name="adj1" fmla="val 251916"/>
            </a:avLst>
          </a:prstGeom>
          <a:ln w="1905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1" idx="0"/>
            <a:endCxn id="5" idx="0"/>
          </p:cNvCxnSpPr>
          <p:nvPr/>
        </p:nvCxnSpPr>
        <p:spPr>
          <a:xfrm rot="5400000" flipH="1" flipV="1">
            <a:off x="2658932" y="467403"/>
            <a:ext cx="764328" cy="5214322"/>
          </a:xfrm>
          <a:prstGeom prst="bentConnector3">
            <a:avLst>
              <a:gd name="adj1" fmla="val 129909"/>
            </a:avLst>
          </a:prstGeom>
          <a:ln w="1905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572000" y="3645024"/>
            <a:ext cx="215251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6766972" y="3681028"/>
            <a:ext cx="22375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87724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和目</a:t>
            </a:r>
            <a:r>
              <a:rPr lang="en-US" sz="2400" b="1" dirty="0">
                <a:solidFill>
                  <a:prstClr val="white"/>
                </a:solidFill>
                <a:latin typeface="微软雅黑" panose="020B0503020204020204" pitchFamily="34" charset="-122"/>
                <a:ea typeface="微软雅黑" panose="020B0503020204020204" pitchFamily="34" charset="-122"/>
                <a:sym typeface="宋体" pitchFamily="2" charset="-122"/>
              </a:rPr>
              <a:t>——</a:t>
            </a:r>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使用步骤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2535"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2536" name="Text Box 8"/>
          <p:cNvSpPr txBox="1">
            <a:spLocks noChangeArrowheads="1"/>
          </p:cNvSpPr>
          <p:nvPr/>
        </p:nvSpPr>
        <p:spPr bwMode="auto">
          <a:xfrm>
            <a:off x="467544" y="670479"/>
            <a:ext cx="2736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dirty="0">
                <a:latin typeface="微软雅黑" pitchFamily="34" charset="-122"/>
                <a:ea typeface="微软雅黑" pitchFamily="34" charset="-122"/>
              </a:rPr>
              <a:t>6</a:t>
            </a:r>
            <a:r>
              <a:rPr lang="zh-CN" altLang="en-US" sz="2000" b="1" dirty="0" smtClean="0">
                <a:latin typeface="微软雅黑" pitchFamily="34" charset="-122"/>
                <a:ea typeface="微软雅黑" pitchFamily="34" charset="-122"/>
              </a:rPr>
              <a:t>、告警查看</a:t>
            </a:r>
            <a:endParaRPr lang="zh-CN" altLang="en-US" dirty="0"/>
          </a:p>
        </p:txBody>
      </p:sp>
      <p:sp>
        <p:nvSpPr>
          <p:cNvPr id="22537" name="Text Box 9"/>
          <p:cNvSpPr txBox="1">
            <a:spLocks noChangeArrowheads="1"/>
          </p:cNvSpPr>
          <p:nvPr/>
        </p:nvSpPr>
        <p:spPr bwMode="auto">
          <a:xfrm>
            <a:off x="467544" y="1068634"/>
            <a:ext cx="802838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点击告警查看按钮，进入告警信息页面</a:t>
            </a:r>
            <a:endParaRPr lang="en-US" altLang="zh-CN" sz="1600" dirty="0" smtClean="0">
              <a:latin typeface="微软雅黑" panose="020B0503020204020204" pitchFamily="34" charset="-122"/>
              <a:ea typeface="微软雅黑" panose="020B0503020204020204" pitchFamily="34" charset="-122"/>
            </a:endParaRPr>
          </a:p>
          <a:p>
            <a:pPr marL="285750" indent="-285750">
              <a:buSzPct val="100000"/>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可查看全部告警信息、运动告警信息、声音告警信息</a:t>
            </a:r>
            <a:endParaRPr lang="en-US" altLang="zh-CN" sz="1600" dirty="0" smtClean="0">
              <a:latin typeface="微软雅黑" panose="020B0503020204020204" pitchFamily="34" charset="-122"/>
              <a:ea typeface="微软雅黑" panose="020B0503020204020204" pitchFamily="34" charset="-122"/>
            </a:endParaRPr>
          </a:p>
          <a:p>
            <a:pPr marL="285750" indent="-285750">
              <a:buSzPct val="100000"/>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选择某一个告警信息，进入回放页面；可截取视频或截图，与上一页视频回放截取操作一样</a:t>
            </a:r>
            <a:endParaRPr lang="en-US" altLang="zh-CN" sz="1600" dirty="0" smtClean="0">
              <a:latin typeface="微软雅黑" panose="020B0503020204020204" pitchFamily="34" charset="-122"/>
              <a:ea typeface="微软雅黑" panose="020B0503020204020204"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nvGrpSpPr>
          <p:cNvPr id="2" name="组合 1"/>
          <p:cNvGrpSpPr/>
          <p:nvPr/>
        </p:nvGrpSpPr>
        <p:grpSpPr>
          <a:xfrm>
            <a:off x="432730" y="2624731"/>
            <a:ext cx="1930985" cy="3828605"/>
            <a:chOff x="889431" y="2624731"/>
            <a:chExt cx="2375607" cy="418575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665" y="2624731"/>
              <a:ext cx="2323373" cy="4185751"/>
            </a:xfrm>
            <a:prstGeom prst="rect">
              <a:avLst/>
            </a:prstGeom>
          </p:spPr>
        </p:pic>
        <p:sp>
          <p:nvSpPr>
            <p:cNvPr id="11" name="椭圆 10"/>
            <p:cNvSpPr/>
            <p:nvPr/>
          </p:nvSpPr>
          <p:spPr>
            <a:xfrm>
              <a:off x="889431" y="3882209"/>
              <a:ext cx="441336"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5563" y="2624729"/>
            <a:ext cx="2152514" cy="3828605"/>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9926" y="2624729"/>
            <a:ext cx="2152514" cy="3828605"/>
          </a:xfrm>
          <a:prstGeom prst="rect">
            <a:avLst/>
          </a:prstGeom>
        </p:spPr>
      </p:pic>
      <p:sp>
        <p:nvSpPr>
          <p:cNvPr id="15" name="右箭头 14"/>
          <p:cNvSpPr/>
          <p:nvPr/>
        </p:nvSpPr>
        <p:spPr>
          <a:xfrm>
            <a:off x="2670218" y="4170100"/>
            <a:ext cx="360040" cy="63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5838782" y="4223336"/>
            <a:ext cx="360040" cy="63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99226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7"/>
          <p:cNvSpPr>
            <a:spLocks noChangeArrowheads="1"/>
          </p:cNvSpPr>
          <p:nvPr/>
        </p:nvSpPr>
        <p:spPr bwMode="auto">
          <a:xfrm>
            <a:off x="9007501" y="6166512"/>
            <a:ext cx="4531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zh-CN" sz="1200" b="1">
                <a:solidFill>
                  <a:srgbClr val="FFFFFF"/>
                </a:solidFill>
                <a:latin typeface="微软雅黑" pitchFamily="34" charset="-122"/>
                <a:ea typeface="微软雅黑" pitchFamily="34" charset="-122"/>
                <a:sym typeface="微软雅黑" pitchFamily="34" charset="-122"/>
              </a:rPr>
              <a:t>*</a:t>
            </a:r>
          </a:p>
        </p:txBody>
      </p:sp>
      <p:sp>
        <p:nvSpPr>
          <p:cNvPr id="22534"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和目</a:t>
            </a:r>
            <a:r>
              <a:rPr lang="en-US" sz="2400" b="1" dirty="0">
                <a:solidFill>
                  <a:prstClr val="white"/>
                </a:solidFill>
                <a:latin typeface="微软雅黑" panose="020B0503020204020204" pitchFamily="34" charset="-122"/>
                <a:ea typeface="微软雅黑" panose="020B0503020204020204" pitchFamily="34" charset="-122"/>
                <a:sym typeface="宋体" pitchFamily="2" charset="-122"/>
              </a:rPr>
              <a:t>——</a:t>
            </a:r>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使用步骤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2535"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2536" name="Text Box 8"/>
          <p:cNvSpPr txBox="1">
            <a:spLocks noChangeArrowheads="1"/>
          </p:cNvSpPr>
          <p:nvPr/>
        </p:nvSpPr>
        <p:spPr bwMode="auto">
          <a:xfrm>
            <a:off x="467544" y="670479"/>
            <a:ext cx="2736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dirty="0">
                <a:latin typeface="微软雅黑" pitchFamily="34" charset="-122"/>
                <a:ea typeface="微软雅黑" pitchFamily="34" charset="-122"/>
              </a:rPr>
              <a:t>7</a:t>
            </a:r>
            <a:r>
              <a:rPr lang="zh-CN" altLang="en-US" sz="2000" b="1" dirty="0" smtClean="0">
                <a:latin typeface="微软雅黑" pitchFamily="34" charset="-122"/>
                <a:ea typeface="微软雅黑" pitchFamily="34" charset="-122"/>
              </a:rPr>
              <a:t>、参数设置</a:t>
            </a:r>
            <a:endParaRPr lang="zh-CN" altLang="en-US" dirty="0"/>
          </a:p>
        </p:txBody>
      </p:sp>
      <p:sp>
        <p:nvSpPr>
          <p:cNvPr id="22537" name="Text Box 9"/>
          <p:cNvSpPr txBox="1">
            <a:spLocks noChangeArrowheads="1"/>
          </p:cNvSpPr>
          <p:nvPr/>
        </p:nvSpPr>
        <p:spPr bwMode="auto">
          <a:xfrm>
            <a:off x="467544" y="1068634"/>
            <a:ext cx="80283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smtClean="0">
                <a:ea typeface="微软雅黑" pitchFamily="34" charset="-122"/>
              </a:rPr>
              <a:t>开启或关闭摄像头</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设置摄像头开启和关闭计划</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家庭成员（私密分享）：添加其他和目账号，使其可以查看摄像头的视频</a:t>
            </a:r>
            <a:endParaRPr lang="en-US" altLang="zh-CN" sz="1600" dirty="0" smtClean="0">
              <a:ea typeface="微软雅黑"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39" y="2389418"/>
            <a:ext cx="2487536" cy="4424497"/>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8430" y="2389418"/>
            <a:ext cx="2527139" cy="4421844"/>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7824" y="2389418"/>
            <a:ext cx="2528024" cy="4421844"/>
          </a:xfrm>
          <a:prstGeom prst="rect">
            <a:avLst/>
          </a:prstGeom>
        </p:spPr>
      </p:pic>
      <p:sp>
        <p:nvSpPr>
          <p:cNvPr id="8" name="矩形 7"/>
          <p:cNvSpPr/>
          <p:nvPr/>
        </p:nvSpPr>
        <p:spPr>
          <a:xfrm>
            <a:off x="648639" y="3953595"/>
            <a:ext cx="248753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52868" y="4869160"/>
            <a:ext cx="2487536" cy="3992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98035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7"/>
          <p:cNvSpPr>
            <a:spLocks noChangeArrowheads="1"/>
          </p:cNvSpPr>
          <p:nvPr/>
        </p:nvSpPr>
        <p:spPr bwMode="auto">
          <a:xfrm>
            <a:off x="9007501" y="6166512"/>
            <a:ext cx="4531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zh-CN" sz="1200" b="1">
                <a:solidFill>
                  <a:srgbClr val="FFFFFF"/>
                </a:solidFill>
                <a:latin typeface="微软雅黑" pitchFamily="34" charset="-122"/>
                <a:ea typeface="微软雅黑" pitchFamily="34" charset="-122"/>
                <a:sym typeface="微软雅黑" pitchFamily="34" charset="-122"/>
              </a:rPr>
              <a:t>*</a:t>
            </a:r>
          </a:p>
        </p:txBody>
      </p:sp>
      <p:sp>
        <p:nvSpPr>
          <p:cNvPr id="22534"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和目</a:t>
            </a:r>
            <a:r>
              <a:rPr lang="en-US" sz="2400" b="1" dirty="0">
                <a:solidFill>
                  <a:prstClr val="white"/>
                </a:solidFill>
                <a:latin typeface="微软雅黑" panose="020B0503020204020204" pitchFamily="34" charset="-122"/>
                <a:ea typeface="微软雅黑" panose="020B0503020204020204" pitchFamily="34" charset="-122"/>
                <a:sym typeface="宋体" pitchFamily="2" charset="-122"/>
              </a:rPr>
              <a:t>——</a:t>
            </a:r>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使用步骤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2535"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2536" name="Text Box 8"/>
          <p:cNvSpPr txBox="1">
            <a:spLocks noChangeArrowheads="1"/>
          </p:cNvSpPr>
          <p:nvPr/>
        </p:nvSpPr>
        <p:spPr bwMode="auto">
          <a:xfrm>
            <a:off x="467544" y="670479"/>
            <a:ext cx="43204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latin typeface="微软雅黑" pitchFamily="34" charset="-122"/>
                <a:ea typeface="微软雅黑" pitchFamily="34" charset="-122"/>
              </a:rPr>
              <a:t>7</a:t>
            </a:r>
            <a:r>
              <a:rPr lang="zh-CN" altLang="en-US" sz="2000" b="1" dirty="0" smtClean="0">
                <a:latin typeface="微软雅黑" pitchFamily="34" charset="-122"/>
                <a:ea typeface="微软雅黑" pitchFamily="34" charset="-122"/>
              </a:rPr>
              <a:t>、参数设置</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云存储</a:t>
            </a:r>
            <a:r>
              <a:rPr lang="zh-CN" altLang="en-US" sz="2000" b="1" dirty="0">
                <a:latin typeface="微软雅黑" pitchFamily="34" charset="-122"/>
                <a:ea typeface="微软雅黑" pitchFamily="34" charset="-122"/>
              </a:rPr>
              <a:t>订购</a:t>
            </a:r>
            <a:endParaRPr lang="zh-CN" altLang="en-US" dirty="0"/>
          </a:p>
        </p:txBody>
      </p:sp>
      <p:sp>
        <p:nvSpPr>
          <p:cNvPr id="22537" name="Text Box 9"/>
          <p:cNvSpPr txBox="1">
            <a:spLocks noChangeArrowheads="1"/>
          </p:cNvSpPr>
          <p:nvPr/>
        </p:nvSpPr>
        <p:spPr bwMode="auto">
          <a:xfrm>
            <a:off x="467544" y="1068634"/>
            <a:ext cx="802838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smtClean="0">
                <a:ea typeface="微软雅黑" pitchFamily="34" charset="-122"/>
              </a:rPr>
              <a:t>云</a:t>
            </a:r>
            <a:r>
              <a:rPr lang="zh-CN" altLang="en-US" sz="1600" dirty="0">
                <a:ea typeface="微软雅黑" pitchFamily="34" charset="-122"/>
              </a:rPr>
              <a:t>录制</a:t>
            </a:r>
            <a:r>
              <a:rPr lang="zh-CN" altLang="en-US" sz="1600" dirty="0" smtClean="0">
                <a:ea typeface="微软雅黑" pitchFamily="34" charset="-122"/>
              </a:rPr>
              <a:t>套餐：显示当前设备的云存储套餐类型</a:t>
            </a:r>
            <a:endParaRPr lang="en-US" altLang="zh-CN" sz="1600" dirty="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点击进入后选择需要购买的云存储套餐的方式：互联网或话费</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选择需要购买的套餐类型</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订购完成</a:t>
            </a:r>
            <a:endParaRPr lang="en-US" altLang="zh-CN" sz="1600" dirty="0" smtClean="0">
              <a:ea typeface="微软雅黑"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369" y="2387989"/>
            <a:ext cx="2487536" cy="4424497"/>
          </a:xfrm>
          <a:prstGeom prst="rect">
            <a:avLst/>
          </a:prstGeom>
        </p:spPr>
      </p:pic>
      <p:sp>
        <p:nvSpPr>
          <p:cNvPr id="8" name="矩形 7"/>
          <p:cNvSpPr/>
          <p:nvPr/>
        </p:nvSpPr>
        <p:spPr>
          <a:xfrm>
            <a:off x="335281" y="4493886"/>
            <a:ext cx="2471763" cy="366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2987824" y="4391598"/>
            <a:ext cx="216570" cy="477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6124814" y="4361456"/>
            <a:ext cx="216570" cy="477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C:\Users\zhengyang\Desktop\上海\套餐订购新增步骤\套餐订购新增步骤\订购套餐\订购方式.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2936" y="2377980"/>
            <a:ext cx="2621098" cy="4434506"/>
          </a:xfrm>
          <a:prstGeom prst="rect">
            <a:avLst/>
          </a:prstGeom>
          <a:noFill/>
          <a:ln>
            <a:noFill/>
          </a:ln>
        </p:spPr>
      </p:pic>
      <p:pic>
        <p:nvPicPr>
          <p:cNvPr id="16" name="图片 15" descr="C:\Users\zhengyang\Desktop\上海\江苏页面截图\订购页面.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2506" y="2387988"/>
            <a:ext cx="2508453" cy="4470011"/>
          </a:xfrm>
          <a:prstGeom prst="rect">
            <a:avLst/>
          </a:prstGeom>
          <a:noFill/>
          <a:ln>
            <a:noFill/>
          </a:ln>
        </p:spPr>
      </p:pic>
    </p:spTree>
    <p:extLst>
      <p:ext uri="{BB962C8B-B14F-4D97-AF65-F5344CB8AC3E}">
        <p14:creationId xmlns:p14="http://schemas.microsoft.com/office/powerpoint/2010/main" val="35522125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和目</a:t>
            </a:r>
            <a:r>
              <a:rPr lang="en-US" sz="2400" b="1" dirty="0">
                <a:solidFill>
                  <a:prstClr val="white"/>
                </a:solidFill>
                <a:latin typeface="微软雅黑" panose="020B0503020204020204" pitchFamily="34" charset="-122"/>
                <a:ea typeface="微软雅黑" panose="020B0503020204020204" pitchFamily="34" charset="-122"/>
                <a:sym typeface="宋体" pitchFamily="2" charset="-122"/>
              </a:rPr>
              <a:t>——</a:t>
            </a:r>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使用步骤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2535"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2536" name="Text Box 8"/>
          <p:cNvSpPr txBox="1">
            <a:spLocks noChangeArrowheads="1"/>
          </p:cNvSpPr>
          <p:nvPr/>
        </p:nvSpPr>
        <p:spPr bwMode="auto">
          <a:xfrm>
            <a:off x="467544" y="670479"/>
            <a:ext cx="2736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dirty="0">
                <a:latin typeface="微软雅黑" pitchFamily="34" charset="-122"/>
                <a:ea typeface="微软雅黑" pitchFamily="34" charset="-122"/>
              </a:rPr>
              <a:t>7</a:t>
            </a:r>
            <a:r>
              <a:rPr lang="zh-CN" altLang="en-US" sz="2000" b="1" dirty="0" smtClean="0">
                <a:latin typeface="微软雅黑" pitchFamily="34" charset="-122"/>
                <a:ea typeface="微软雅黑" pitchFamily="34" charset="-122"/>
              </a:rPr>
              <a:t>、参数设置</a:t>
            </a:r>
            <a:endParaRPr lang="zh-CN" altLang="en-US" dirty="0"/>
          </a:p>
        </p:txBody>
      </p:sp>
      <p:sp>
        <p:nvSpPr>
          <p:cNvPr id="22537" name="Text Box 9"/>
          <p:cNvSpPr txBox="1">
            <a:spLocks noChangeArrowheads="1"/>
          </p:cNvSpPr>
          <p:nvPr/>
        </p:nvSpPr>
        <p:spPr bwMode="auto">
          <a:xfrm>
            <a:off x="467544" y="1068634"/>
            <a:ext cx="80283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a:ea typeface="微软雅黑" pitchFamily="34" charset="-122"/>
              </a:rPr>
              <a:t>通知设置：设置时间通知类型（运动、声音可选），设置侦测的报警信息通知的</a:t>
            </a:r>
            <a:r>
              <a:rPr lang="zh-CN" altLang="en-US" sz="1600" dirty="0" smtClean="0">
                <a:ea typeface="微软雅黑" pitchFamily="34" charset="-122"/>
              </a:rPr>
              <a:t>开关时间</a:t>
            </a:r>
            <a:endParaRPr lang="en-US" altLang="zh-CN" sz="1600" dirty="0" smtClean="0">
              <a:ea typeface="微软雅黑" pitchFamily="34" charset="-122"/>
            </a:endParaRPr>
          </a:p>
          <a:p>
            <a:pPr marL="285750" indent="-285750">
              <a:buSzPct val="100000"/>
              <a:buFont typeface="Arial" pitchFamily="34" charset="0"/>
              <a:buChar char="•"/>
            </a:pPr>
            <a:r>
              <a:rPr lang="zh-CN" altLang="en-US" sz="1600" dirty="0" smtClean="0">
                <a:ea typeface="微软雅黑" pitchFamily="34" charset="-122"/>
              </a:rPr>
              <a:t>检测灵敏度设置：可调节声音、动作侦测灵敏度，防止误报；侦测区域，</a:t>
            </a:r>
            <a:r>
              <a:rPr lang="zh-CN" altLang="en-US" sz="1600" dirty="0">
                <a:latin typeface="微软雅黑" panose="020B0503020204020204" pitchFamily="34" charset="-122"/>
                <a:ea typeface="微软雅黑" panose="020B0503020204020204" pitchFamily="34" charset="-122"/>
              </a:rPr>
              <a:t>屏蔽部分非人为运动信息（如：窗帘、宠物等），去除非紧急状态下的</a:t>
            </a:r>
            <a:r>
              <a:rPr lang="zh-CN" altLang="en-US" sz="1600" dirty="0" smtClean="0">
                <a:latin typeface="微软雅黑" panose="020B0503020204020204" pitchFamily="34" charset="-122"/>
                <a:ea typeface="微软雅黑" panose="020B0503020204020204" pitchFamily="34" charset="-122"/>
              </a:rPr>
              <a:t>报警</a:t>
            </a:r>
            <a:endParaRPr lang="en-US" altLang="zh-CN" sz="1600" dirty="0" smtClean="0">
              <a:latin typeface="微软雅黑" panose="020B0503020204020204" pitchFamily="34" charset="-122"/>
              <a:ea typeface="微软雅黑" panose="020B0503020204020204" pitchFamily="34" charset="-122"/>
            </a:endParaRPr>
          </a:p>
          <a:p>
            <a:pPr marL="285750" indent="-285750">
              <a:buSzPct val="100000"/>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开启关闭高清视频</a:t>
            </a:r>
            <a:endParaRPr lang="en-US" altLang="zh-CN" sz="1600" dirty="0" smtClean="0">
              <a:latin typeface="微软雅黑" panose="020B0503020204020204" pitchFamily="34" charset="-122"/>
              <a:ea typeface="微软雅黑" panose="020B0503020204020204" pitchFamily="34" charset="-122"/>
            </a:endParaRPr>
          </a:p>
          <a:p>
            <a:pPr marL="285750" indent="-285750">
              <a:buSzPct val="100000"/>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开启关闭摄像头麦克风</a:t>
            </a:r>
            <a:endParaRPr lang="zh-CN" altLang="en-US" sz="1600" dirty="0">
              <a:latin typeface="微软雅黑" panose="020B0503020204020204" pitchFamily="34" charset="-122"/>
              <a:ea typeface="微软雅黑" panose="020B0503020204020204"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787" y="2638293"/>
            <a:ext cx="2604180" cy="413123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5627" y="2638293"/>
            <a:ext cx="2520280" cy="4160353"/>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532" y="2638294"/>
            <a:ext cx="2487536" cy="4131233"/>
          </a:xfrm>
          <a:prstGeom prst="rect">
            <a:avLst/>
          </a:prstGeom>
        </p:spPr>
      </p:pic>
      <p:sp>
        <p:nvSpPr>
          <p:cNvPr id="16" name="矩形 15"/>
          <p:cNvSpPr/>
          <p:nvPr/>
        </p:nvSpPr>
        <p:spPr>
          <a:xfrm>
            <a:off x="755576" y="5445224"/>
            <a:ext cx="248753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44004" y="5804170"/>
            <a:ext cx="2487536" cy="361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0581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descr="ppt模板-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标题 3"/>
          <p:cNvSpPr>
            <a:spLocks noChangeArrowheads="1"/>
          </p:cNvSpPr>
          <p:nvPr/>
        </p:nvSpPr>
        <p:spPr bwMode="auto">
          <a:xfrm>
            <a:off x="14288" y="44450"/>
            <a:ext cx="83581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和目</a:t>
            </a:r>
            <a:r>
              <a:rPr lang="en-US" sz="2400" b="1" dirty="0">
                <a:solidFill>
                  <a:prstClr val="white"/>
                </a:solidFill>
                <a:latin typeface="微软雅黑" panose="020B0503020204020204" pitchFamily="34" charset="-122"/>
                <a:ea typeface="微软雅黑" panose="020B0503020204020204" pitchFamily="34" charset="-122"/>
                <a:sym typeface="宋体" pitchFamily="2" charset="-122"/>
              </a:rPr>
              <a:t>——</a:t>
            </a:r>
            <a:r>
              <a:rPr lang="zh-CN" altLang="en-US" sz="2400" b="1" dirty="0">
                <a:solidFill>
                  <a:prstClr val="white"/>
                </a:solidFill>
                <a:latin typeface="微软雅黑" panose="020B0503020204020204" pitchFamily="34" charset="-122"/>
                <a:ea typeface="微软雅黑" panose="020B0503020204020204" pitchFamily="34" charset="-122"/>
                <a:sym typeface="宋体" pitchFamily="2" charset="-122"/>
              </a:rPr>
              <a:t>使用步骤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2535" name="矩形 193"/>
          <p:cNvSpPr>
            <a:spLocks noChangeArrowheads="1"/>
          </p:cNvSpPr>
          <p:nvPr/>
        </p:nvSpPr>
        <p:spPr bwMode="auto">
          <a:xfrm>
            <a:off x="323850" y="909638"/>
            <a:ext cx="403225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endParaRPr lang="zh-CN" altLang="en-US" sz="2000" b="1">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a:lnSpc>
                <a:spcPct val="150000"/>
              </a:lnSpc>
            </a:pPr>
            <a:endParaRPr lang="zh-CN" altLang="en-US">
              <a:latin typeface="微软雅黑" pitchFamily="34" charset="-122"/>
              <a:ea typeface="微软雅黑" pitchFamily="34" charset="-122"/>
            </a:endParaRPr>
          </a:p>
          <a:p>
            <a:pPr marL="285750" indent="-285750">
              <a:lnSpc>
                <a:spcPct val="150000"/>
              </a:lnSpc>
              <a:buSzPct val="100000"/>
              <a:buFont typeface="Wingdings" pitchFamily="2" charset="2"/>
              <a:buChar char="Ø"/>
            </a:pPr>
            <a:endParaRPr lang="zh-CN" altLang="en-US">
              <a:latin typeface="微软雅黑" pitchFamily="34" charset="-122"/>
              <a:ea typeface="微软雅黑" pitchFamily="34" charset="-122"/>
            </a:endParaRPr>
          </a:p>
        </p:txBody>
      </p:sp>
      <p:sp>
        <p:nvSpPr>
          <p:cNvPr id="22536" name="Text Box 8"/>
          <p:cNvSpPr txBox="1">
            <a:spLocks noChangeArrowheads="1"/>
          </p:cNvSpPr>
          <p:nvPr/>
        </p:nvSpPr>
        <p:spPr bwMode="auto">
          <a:xfrm>
            <a:off x="467544" y="670479"/>
            <a:ext cx="2736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dirty="0">
                <a:latin typeface="微软雅黑" pitchFamily="34" charset="-122"/>
                <a:ea typeface="微软雅黑" pitchFamily="34" charset="-122"/>
              </a:rPr>
              <a:t>7</a:t>
            </a:r>
            <a:r>
              <a:rPr lang="zh-CN" altLang="en-US" sz="2000" b="1" dirty="0" smtClean="0">
                <a:latin typeface="微软雅黑" pitchFamily="34" charset="-122"/>
                <a:ea typeface="微软雅黑" pitchFamily="34" charset="-122"/>
              </a:rPr>
              <a:t>、功能设置</a:t>
            </a:r>
            <a:endParaRPr lang="zh-CN" altLang="en-US" dirty="0"/>
          </a:p>
        </p:txBody>
      </p:sp>
      <p:sp>
        <p:nvSpPr>
          <p:cNvPr id="22537" name="Text Box 9"/>
          <p:cNvSpPr txBox="1">
            <a:spLocks noChangeArrowheads="1"/>
          </p:cNvSpPr>
          <p:nvPr/>
        </p:nvSpPr>
        <p:spPr bwMode="auto">
          <a:xfrm>
            <a:off x="467544" y="1068634"/>
            <a:ext cx="80283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marL="285750" indent="-285750">
              <a:buSzPct val="100000"/>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开启或关闭摄像头上的状态指示灯</a:t>
            </a:r>
            <a:endParaRPr lang="en-US" altLang="zh-CN" sz="1600" dirty="0" smtClean="0">
              <a:latin typeface="微软雅黑" panose="020B0503020204020204" pitchFamily="34" charset="-122"/>
              <a:ea typeface="微软雅黑" panose="020B0503020204020204" pitchFamily="34" charset="-122"/>
            </a:endParaRPr>
          </a:p>
          <a:p>
            <a:pPr marL="285750" indent="-285750">
              <a:buSzPct val="100000"/>
              <a:buFont typeface="Arial" pitchFamily="34" charset="0"/>
              <a:buChar char="•"/>
            </a:pPr>
            <a:r>
              <a:rPr lang="zh-CN" altLang="en-US" sz="1600" dirty="0">
                <a:latin typeface="微软雅黑" panose="020B0503020204020204" pitchFamily="34" charset="-122"/>
                <a:ea typeface="微软雅黑" panose="020B0503020204020204" pitchFamily="34" charset="-122"/>
              </a:rPr>
              <a:t>夜</a:t>
            </a:r>
            <a:r>
              <a:rPr lang="zh-CN" altLang="en-US" sz="1600" dirty="0" smtClean="0">
                <a:latin typeface="微软雅黑" panose="020B0503020204020204" pitchFamily="34" charset="-122"/>
                <a:ea typeface="微软雅黑" panose="020B0503020204020204" pitchFamily="34" charset="-122"/>
              </a:rPr>
              <a:t>视：开启、关闭、自动夜视功能（一般放在自动，如果摄像头放置光线环境过暗或过亮，就需要手动开启或关闭夜视）</a:t>
            </a:r>
            <a:endParaRPr lang="en-US" altLang="zh-CN" sz="1600" dirty="0" smtClean="0">
              <a:latin typeface="微软雅黑" panose="020B0503020204020204" pitchFamily="34" charset="-122"/>
              <a:ea typeface="微软雅黑" panose="020B0503020204020204" pitchFamily="34" charset="-122"/>
            </a:endParaRPr>
          </a:p>
          <a:p>
            <a:pPr marL="285750" indent="-285750">
              <a:buSzPct val="100000"/>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旋转图像</a:t>
            </a:r>
            <a:r>
              <a:rPr lang="en-US" altLang="zh-CN" sz="1600" dirty="0" smtClean="0">
                <a:latin typeface="微软雅黑" panose="020B0503020204020204" pitchFamily="34" charset="-122"/>
                <a:ea typeface="微软雅黑" panose="020B0503020204020204" pitchFamily="34" charset="-122"/>
              </a:rPr>
              <a:t>180</a:t>
            </a:r>
            <a:r>
              <a:rPr lang="zh-CN" altLang="en-US" sz="1600" dirty="0" smtClean="0">
                <a:latin typeface="微软雅黑" panose="020B0503020204020204" pitchFamily="34" charset="-122"/>
                <a:ea typeface="微软雅黑" panose="020B0503020204020204" pitchFamily="34" charset="-122"/>
              </a:rPr>
              <a:t>度：当摄像头吸顶安装时，需要打开此功能</a:t>
            </a:r>
            <a:endParaRPr lang="en-US" altLang="zh-CN" sz="1600" dirty="0" smtClean="0">
              <a:latin typeface="微软雅黑" panose="020B0503020204020204" pitchFamily="34" charset="-122"/>
              <a:ea typeface="微软雅黑" panose="020B0503020204020204" pitchFamily="34" charset="-122"/>
            </a:endParaRPr>
          </a:p>
          <a:p>
            <a:pPr marL="285750" indent="-285750">
              <a:buSzPct val="100000"/>
              <a:buFont typeface="Arial" pitchFamily="34" charset="0"/>
              <a:buChar char="•"/>
            </a:pPr>
            <a:r>
              <a:rPr lang="en-US" altLang="zh-CN" sz="1600" dirty="0" err="1" smtClean="0">
                <a:latin typeface="微软雅黑" panose="020B0503020204020204" pitchFamily="34" charset="-122"/>
                <a:ea typeface="微软雅黑" panose="020B0503020204020204" pitchFamily="34" charset="-122"/>
              </a:rPr>
              <a:t>Wifi</a:t>
            </a:r>
            <a:r>
              <a:rPr lang="zh-CN" altLang="en-US" sz="1600" dirty="0" smtClean="0">
                <a:latin typeface="微软雅黑" panose="020B0503020204020204" pitchFamily="34" charset="-122"/>
                <a:ea typeface="微软雅黑" panose="020B0503020204020204" pitchFamily="34" charset="-122"/>
              </a:rPr>
              <a:t>网络：查看当前摄像头连接的</a:t>
            </a:r>
            <a:r>
              <a:rPr lang="en-US" altLang="zh-CN" sz="1600" dirty="0" err="1" smtClean="0">
                <a:latin typeface="微软雅黑" panose="020B0503020204020204" pitchFamily="34" charset="-122"/>
                <a:ea typeface="微软雅黑" panose="020B0503020204020204" pitchFamily="34" charset="-122"/>
              </a:rPr>
              <a:t>wifi</a:t>
            </a:r>
            <a:r>
              <a:rPr lang="zh-CN" altLang="en-US" sz="1600" dirty="0" smtClean="0">
                <a:latin typeface="微软雅黑" panose="020B0503020204020204" pitchFamily="34" charset="-122"/>
                <a:ea typeface="微软雅黑" panose="020B0503020204020204" pitchFamily="34" charset="-122"/>
              </a:rPr>
              <a:t>，或者选取其他</a:t>
            </a:r>
            <a:r>
              <a:rPr lang="en-US" altLang="zh-CN" sz="1600" dirty="0" err="1" smtClean="0">
                <a:latin typeface="微软雅黑" panose="020B0503020204020204" pitchFamily="34" charset="-122"/>
                <a:ea typeface="微软雅黑" panose="020B0503020204020204" pitchFamily="34" charset="-122"/>
              </a:rPr>
              <a:t>wifi</a:t>
            </a:r>
            <a:r>
              <a:rPr lang="zh-CN" altLang="en-US" sz="1600" dirty="0" smtClean="0">
                <a:latin typeface="微软雅黑" panose="020B0503020204020204" pitchFamily="34" charset="-122"/>
                <a:ea typeface="微软雅黑" panose="020B0503020204020204" pitchFamily="34" charset="-122"/>
              </a:rPr>
              <a:t>网络连接</a:t>
            </a:r>
            <a:endParaRPr lang="en-US" altLang="zh-CN" sz="1600" dirty="0" smtClean="0">
              <a:latin typeface="微软雅黑" panose="020B0503020204020204" pitchFamily="34" charset="-122"/>
              <a:ea typeface="微软雅黑" panose="020B0503020204020204" pitchFamily="34" charset="-122"/>
            </a:endParaRPr>
          </a:p>
          <a:p>
            <a:pPr marL="285750" indent="-285750">
              <a:buSzPct val="100000"/>
              <a:buFont typeface="Arial" pitchFamily="34" charset="0"/>
              <a:buChar char="•"/>
            </a:pPr>
            <a:r>
              <a:rPr lang="zh-CN" altLang="en-US" sz="1600" dirty="0" smtClean="0">
                <a:latin typeface="微软雅黑" panose="020B0503020204020204" pitchFamily="34" charset="-122"/>
                <a:ea typeface="微软雅黑" panose="020B0503020204020204" pitchFamily="34" charset="-122"/>
              </a:rPr>
              <a:t>摄像头详情：</a:t>
            </a:r>
            <a:r>
              <a:rPr lang="en-US" altLang="zh-CN" sz="1600" dirty="0" smtClean="0">
                <a:latin typeface="微软雅黑" panose="020B0503020204020204" pitchFamily="34" charset="-122"/>
                <a:ea typeface="微软雅黑" panose="020B0503020204020204" pitchFamily="34" charset="-122"/>
              </a:rPr>
              <a:t>MAC</a:t>
            </a:r>
            <a:r>
              <a:rPr lang="zh-CN" altLang="en-US" sz="1600" dirty="0" smtClean="0">
                <a:latin typeface="微软雅黑" panose="020B0503020204020204" pitchFamily="34" charset="-122"/>
                <a:ea typeface="微软雅黑" panose="020B0503020204020204" pitchFamily="34" charset="-122"/>
              </a:rPr>
              <a:t>地址是平台识别设备的唯一编码，可在查看</a:t>
            </a:r>
            <a:endParaRPr lang="zh-CN" altLang="en-US" sz="1600" dirty="0">
              <a:latin typeface="微软雅黑" panose="020B0503020204020204" pitchFamily="34" charset="-122"/>
              <a:ea typeface="微软雅黑" panose="020B0503020204020204"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030" y="2938186"/>
            <a:ext cx="2139733" cy="3805872"/>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7458" y="2935496"/>
            <a:ext cx="2139733" cy="3805872"/>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771" y="2935496"/>
            <a:ext cx="2139733" cy="3805872"/>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4381" y="2935496"/>
            <a:ext cx="2147200" cy="3805872"/>
          </a:xfrm>
          <a:prstGeom prst="rect">
            <a:avLst/>
          </a:prstGeom>
        </p:spPr>
      </p:pic>
      <p:sp>
        <p:nvSpPr>
          <p:cNvPr id="18" name="矩形 17"/>
          <p:cNvSpPr/>
          <p:nvPr/>
        </p:nvSpPr>
        <p:spPr>
          <a:xfrm>
            <a:off x="104030" y="4838432"/>
            <a:ext cx="2136238" cy="233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5273" y="5557891"/>
            <a:ext cx="2136238" cy="233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25273" y="5803677"/>
            <a:ext cx="2136238" cy="233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319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851645"/>
            <a:ext cx="4205521" cy="3154710"/>
          </a:xfrm>
          <a:prstGeom prst="rect">
            <a:avLst/>
          </a:prstGeom>
          <a:noFill/>
        </p:spPr>
        <p:txBody>
          <a:bodyPr wrap="square" rtlCol="0">
            <a:spAutoFit/>
          </a:bodyPr>
          <a:lstStyle/>
          <a:p>
            <a:pPr algn="ctr"/>
            <a:r>
              <a:rPr lang="en-US" altLang="zh-CN" sz="199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04</a:t>
            </a:r>
            <a:endParaRPr lang="zh-CN" altLang="en-US" sz="199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3887161" y="2845078"/>
            <a:ext cx="4645651" cy="523220"/>
          </a:xfrm>
          <a:prstGeom prst="rect">
            <a:avLst/>
          </a:prstGeom>
          <a:noFill/>
        </p:spPr>
        <p:txBody>
          <a:bodyPr wrap="square" rtlCol="0">
            <a:spAutoFit/>
          </a:bodyPr>
          <a:lstStyle/>
          <a:p>
            <a:pPr algn="ct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和</a:t>
            </a:r>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目相关问题解答</a:t>
            </a:r>
            <a:endPar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887162" y="3375000"/>
            <a:ext cx="4663440" cy="108000"/>
            <a:chOff x="3649980" y="3375660"/>
            <a:chExt cx="4663440" cy="108000"/>
          </a:xfrm>
        </p:grpSpPr>
        <p:cxnSp>
          <p:nvCxnSpPr>
            <p:cNvPr id="6" name="直接连接符 5"/>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a:spLocks/>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9" name="文本框 8"/>
          <p:cNvSpPr txBox="1"/>
          <p:nvPr/>
        </p:nvSpPr>
        <p:spPr>
          <a:xfrm>
            <a:off x="487591" y="3105835"/>
            <a:ext cx="3230339" cy="646331"/>
          </a:xfrm>
          <a:prstGeom prst="rect">
            <a:avLst/>
          </a:prstGeom>
        </p:spPr>
        <p:txBody>
          <a:bodyPr wrap="square" rtlCol="0">
            <a:spAutoFit/>
          </a:bodyPr>
          <a:lstStyle/>
          <a:p>
            <a:pPr algn="ctr"/>
            <a:r>
              <a:rPr lang="en-US" altLang="zh-CN" sz="3600" b="1" dirty="0" smtClean="0">
                <a:solidFill>
                  <a:schemeClr val="accent1"/>
                </a:solidFill>
                <a:latin typeface="Times New Roman" panose="02020603050405020304" pitchFamily="18" charset="0"/>
                <a:cs typeface="Times New Roman" panose="02020603050405020304" pitchFamily="18" charset="0"/>
              </a:rPr>
              <a:t>PART FOUR</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3345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536" y="1828358"/>
            <a:ext cx="8568952" cy="1138773"/>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什么是和目？</a:t>
            </a:r>
            <a:endParaRPr lang="en-US" altLang="zh-CN" sz="2000" b="1"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和</a:t>
            </a:r>
            <a:r>
              <a:rPr lang="zh-CN" altLang="en-US" sz="1600" dirty="0">
                <a:latin typeface="微软雅黑" panose="020B0503020204020204" pitchFamily="34" charset="-122"/>
                <a:ea typeface="微软雅黑" panose="020B0503020204020204" pitchFamily="34" charset="-122"/>
              </a:rPr>
              <a:t>目是中国移动出品的一款智能摄像头，“和”代表移动的品牌，“目”即眼睛代表</a:t>
            </a:r>
            <a:r>
              <a:rPr lang="zh-CN" altLang="en-US" sz="1600" dirty="0" smtClean="0">
                <a:latin typeface="微软雅黑" panose="020B0503020204020204" pitchFamily="34" charset="-122"/>
                <a:ea typeface="微软雅黑" panose="020B0503020204020204" pitchFamily="34" charset="-122"/>
              </a:rPr>
              <a:t>摄像头。</a:t>
            </a:r>
            <a:r>
              <a:rPr lang="zh-CN" altLang="en-US" sz="1600" dirty="0">
                <a:latin typeface="微软雅黑" panose="020B0503020204020204" pitchFamily="34" charset="-122"/>
                <a:ea typeface="微软雅黑" panose="020B0503020204020204" pitchFamily="34" charset="-122"/>
              </a:rPr>
              <a:t>和目系统由和目云、</a:t>
            </a:r>
            <a:r>
              <a:rPr lang="en-US" altLang="zh-CN" sz="1600" dirty="0">
                <a:latin typeface="微软雅黑" panose="020B0503020204020204" pitchFamily="34" charset="-122"/>
                <a:ea typeface="微软雅黑" panose="020B0503020204020204" pitchFamily="34" charset="-122"/>
              </a:rPr>
              <a:t>WIFI</a:t>
            </a:r>
            <a:r>
              <a:rPr lang="zh-CN" altLang="en-US" sz="1600" dirty="0">
                <a:latin typeface="微软雅黑" panose="020B0503020204020204" pitchFamily="34" charset="-122"/>
                <a:ea typeface="微软雅黑" panose="020B0503020204020204" pitchFamily="34" charset="-122"/>
              </a:rPr>
              <a:t>高清摄像头和移动智能终端三部分组成，广泛应用于家庭安全防护、关爱老人、照看孩子、看护宠物、中小商铺等领域，并提供云存储服务</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p:txBody>
      </p:sp>
      <p:sp>
        <p:nvSpPr>
          <p:cNvPr id="3" name="标题 1"/>
          <p:cNvSpPr txBox="1">
            <a:spLocks noChangeArrowheads="1"/>
          </p:cNvSpPr>
          <p:nvPr/>
        </p:nvSpPr>
        <p:spPr bwMode="auto">
          <a:xfrm>
            <a:off x="98425" y="87015"/>
            <a:ext cx="6705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zh-CN" altLang="en-US" dirty="0">
                <a:sym typeface="微软雅黑" panose="020B0503020204020204" pitchFamily="34" charset="-122"/>
              </a:rPr>
              <a:t>和</a:t>
            </a:r>
            <a:r>
              <a:rPr lang="zh-CN" altLang="en-US" dirty="0" smtClean="0">
                <a:sym typeface="微软雅黑" panose="020B0503020204020204" pitchFamily="34" charset="-122"/>
              </a:rPr>
              <a:t>目</a:t>
            </a:r>
            <a:r>
              <a:rPr lang="en-US" altLang="zh-CN" dirty="0" smtClean="0">
                <a:sym typeface="微软雅黑" panose="020B0503020204020204" pitchFamily="34" charset="-122"/>
              </a:rPr>
              <a:t>FAQ</a:t>
            </a:r>
            <a:endParaRPr lang="zh-CN" altLang="en-US" dirty="0">
              <a:sym typeface="微软雅黑" panose="020B0503020204020204" pitchFamily="34" charset="-122"/>
            </a:endParaRPr>
          </a:p>
        </p:txBody>
      </p:sp>
      <p:sp>
        <p:nvSpPr>
          <p:cNvPr id="5" name="文本框 4"/>
          <p:cNvSpPr txBox="1"/>
          <p:nvPr/>
        </p:nvSpPr>
        <p:spPr>
          <a:xfrm>
            <a:off x="395536" y="3210451"/>
            <a:ext cx="8568952" cy="1661993"/>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和目有什么用？</a:t>
            </a:r>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家</a:t>
            </a:r>
            <a:r>
              <a:rPr lang="zh-CN" altLang="en-US" sz="1600" dirty="0" smtClean="0">
                <a:latin typeface="微软雅黑" panose="020B0503020204020204" pitchFamily="34" charset="-122"/>
                <a:ea typeface="微软雅黑" panose="020B0503020204020204" pitchFamily="34" charset="-122"/>
              </a:rPr>
              <a:t>中无人时，监控家中财产安全</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老人独自在家，查看老人情况，以免发生意外无人知晓</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家中</a:t>
            </a:r>
            <a:r>
              <a:rPr lang="zh-CN" altLang="en-US" sz="1600" dirty="0" smtClean="0">
                <a:latin typeface="微软雅黑" panose="020B0503020204020204" pitchFamily="34" charset="-122"/>
                <a:ea typeface="微软雅黑" panose="020B0503020204020204" pitchFamily="34" charset="-122"/>
              </a:rPr>
              <a:t>孩子保姆照顾，监控照顾情况</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与家人身处异地，视频通话</a:t>
            </a:r>
            <a:endParaRPr lang="en-US" altLang="zh-CN" sz="1600" dirty="0" smtClean="0">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1600" dirty="0" smtClean="0">
              <a:latin typeface="微软雅黑" panose="020B0503020204020204" pitchFamily="34" charset="-122"/>
              <a:ea typeface="微软雅黑" panose="020B0503020204020204" pitchFamily="34" charset="-122"/>
            </a:endParaRPr>
          </a:p>
        </p:txBody>
      </p:sp>
      <p:sp>
        <p:nvSpPr>
          <p:cNvPr id="7" name="文本框 6"/>
          <p:cNvSpPr txBox="1"/>
          <p:nvPr/>
        </p:nvSpPr>
        <p:spPr>
          <a:xfrm>
            <a:off x="395536" y="4892057"/>
            <a:ext cx="8448791" cy="138499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和</a:t>
            </a:r>
            <a:r>
              <a:rPr lang="zh-CN" altLang="en-US" sz="2000" b="1" dirty="0" smtClean="0">
                <a:latin typeface="微软雅黑" panose="020B0503020204020204" pitchFamily="34" charset="-122"/>
                <a:ea typeface="微软雅黑" panose="020B0503020204020204" pitchFamily="34" charset="-122"/>
              </a:rPr>
              <a:t>目有哪些功能？</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手机</a:t>
            </a:r>
            <a:r>
              <a:rPr lang="en-US" altLang="zh-CN" sz="1600" dirty="0">
                <a:latin typeface="微软雅黑" panose="020B0503020204020204" pitchFamily="34" charset="-122"/>
                <a:ea typeface="微软雅黑" panose="020B0503020204020204" pitchFamily="34" charset="-122"/>
              </a:rPr>
              <a:t>APP</a:t>
            </a:r>
            <a:r>
              <a:rPr lang="zh-CN" altLang="en-US" sz="1600" dirty="0">
                <a:latin typeface="微软雅黑" panose="020B0503020204020204" pitchFamily="34" charset="-122"/>
                <a:ea typeface="微软雅黑" panose="020B0503020204020204" pitchFamily="34" charset="-122"/>
              </a:rPr>
              <a:t>随时查看摄像头的实时视频画面</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摄像头</a:t>
            </a:r>
            <a:r>
              <a:rPr lang="zh-CN" altLang="en-US" sz="1600" dirty="0">
                <a:latin typeface="微软雅黑" panose="020B0503020204020204" pitchFamily="34" charset="-122"/>
                <a:ea typeface="微软雅黑" panose="020B0503020204020204" pitchFamily="34" charset="-122"/>
              </a:rPr>
              <a:t>监控范围内，有运动或声音异常时，给手机报警</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手机</a:t>
            </a:r>
            <a:r>
              <a:rPr lang="zh-CN" altLang="en-US" sz="1600" dirty="0">
                <a:latin typeface="微软雅黑" panose="020B0503020204020204" pitchFamily="34" charset="-122"/>
                <a:ea typeface="微软雅黑" panose="020B0503020204020204" pitchFamily="34" charset="-122"/>
              </a:rPr>
              <a:t>与摄像头之间像微信一样实时对话</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自动</a:t>
            </a:r>
            <a:r>
              <a:rPr lang="zh-CN" altLang="en-US" sz="1600" dirty="0">
                <a:latin typeface="微软雅黑" panose="020B0503020204020204" pitchFamily="34" charset="-122"/>
                <a:ea typeface="微软雅黑" panose="020B0503020204020204" pitchFamily="34" charset="-122"/>
              </a:rPr>
              <a:t>上传视频到云端，可通过手机</a:t>
            </a:r>
            <a:r>
              <a:rPr lang="en-US" altLang="zh-CN" sz="1600" dirty="0">
                <a:latin typeface="微软雅黑" panose="020B0503020204020204" pitchFamily="34" charset="-122"/>
                <a:ea typeface="微软雅黑" panose="020B0503020204020204" pitchFamily="34" charset="-122"/>
              </a:rPr>
              <a:t>APP</a:t>
            </a:r>
            <a:r>
              <a:rPr lang="zh-CN" altLang="en-US" sz="1600" dirty="0">
                <a:latin typeface="微软雅黑" panose="020B0503020204020204" pitchFamily="34" charset="-122"/>
                <a:ea typeface="微软雅黑" panose="020B0503020204020204" pitchFamily="34" charset="-122"/>
              </a:rPr>
              <a:t>随时查看历史视频</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035522150"/>
              </p:ext>
            </p:extLst>
          </p:nvPr>
        </p:nvGraphicFramePr>
        <p:xfrm>
          <a:off x="6228184" y="764704"/>
          <a:ext cx="1398777" cy="1267642"/>
        </p:xfrm>
        <a:graphic>
          <a:graphicData uri="http://schemas.openxmlformats.org/presentationml/2006/ole">
            <mc:AlternateContent xmlns:mc="http://schemas.openxmlformats.org/markup-compatibility/2006">
              <mc:Choice xmlns:v="urn:schemas-microsoft-com:vml" Requires="v">
                <p:oleObj spid="_x0000_s2064" name="文档" showAsIcon="1" r:id="rId4" imgW="914400" imgH="828720" progId="Word.Document.12">
                  <p:embed/>
                </p:oleObj>
              </mc:Choice>
              <mc:Fallback>
                <p:oleObj name="文档" showAsIcon="1" r:id="rId4" imgW="914400" imgH="828720" progId="Word.Document.12">
                  <p:embed/>
                  <p:pic>
                    <p:nvPicPr>
                      <p:cNvPr id="0" name=""/>
                      <p:cNvPicPr/>
                      <p:nvPr/>
                    </p:nvPicPr>
                    <p:blipFill>
                      <a:blip r:embed="rId5"/>
                      <a:stretch>
                        <a:fillRect/>
                      </a:stretch>
                    </p:blipFill>
                    <p:spPr>
                      <a:xfrm>
                        <a:off x="6228184" y="764704"/>
                        <a:ext cx="1398777" cy="1267642"/>
                      </a:xfrm>
                      <a:prstGeom prst="rect">
                        <a:avLst/>
                      </a:prstGeom>
                    </p:spPr>
                  </p:pic>
                </p:oleObj>
              </mc:Fallback>
            </mc:AlternateContent>
          </a:graphicData>
        </a:graphic>
      </p:graphicFrame>
      <p:sp>
        <p:nvSpPr>
          <p:cNvPr id="11" name="文本框 10"/>
          <p:cNvSpPr txBox="1"/>
          <p:nvPr/>
        </p:nvSpPr>
        <p:spPr>
          <a:xfrm>
            <a:off x="672532" y="936860"/>
            <a:ext cx="326243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详细客服知识库请打开</a:t>
            </a:r>
            <a:endParaRPr lang="zh-CN" altLang="en-US" sz="2400" dirty="0">
              <a:latin typeface="微软雅黑" panose="020B0503020204020204" pitchFamily="34" charset="-122"/>
              <a:ea typeface="微软雅黑" panose="020B0503020204020204" pitchFamily="34" charset="-122"/>
            </a:endParaRPr>
          </a:p>
        </p:txBody>
      </p:sp>
      <p:sp>
        <p:nvSpPr>
          <p:cNvPr id="12" name="右箭头 11"/>
          <p:cNvSpPr/>
          <p:nvPr/>
        </p:nvSpPr>
        <p:spPr>
          <a:xfrm>
            <a:off x="4211960" y="764704"/>
            <a:ext cx="1872208" cy="898748"/>
          </a:xfrm>
          <a:prstGeom prst="rightArrow">
            <a:avLst/>
          </a:prstGeom>
          <a:solidFill>
            <a:srgbClr val="5D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2607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34926" y="44624"/>
            <a:ext cx="6625306" cy="791989"/>
          </a:xfrm>
          <a:prstGeom prst="rect">
            <a:avLst/>
          </a:prstGeom>
        </p:spPr>
        <p:txBody>
          <a:bodyPr/>
          <a:lstStyle>
            <a:defPPr>
              <a:defRPr lang="zh-CN"/>
            </a:defPPr>
            <a:lvl1pPr>
              <a:spcBef>
                <a:spcPct val="0"/>
              </a:spcBef>
              <a:buNone/>
              <a:defRPr sz="3200">
                <a:solidFill>
                  <a:srgbClr val="FFFFFF"/>
                </a:solidFill>
                <a:latin typeface="微软雅黑" pitchFamily="34" charset="-122"/>
                <a:ea typeface="微软雅黑" pitchFamily="34" charset="-122"/>
              </a:defRPr>
            </a:lvl1pPr>
          </a:lstStyle>
          <a:p>
            <a:r>
              <a:rPr lang="zh-CN" altLang="en-US" sz="2400" b="1" dirty="0" smtClean="0"/>
              <a:t>和目应用场景</a:t>
            </a:r>
            <a:r>
              <a:rPr lang="en-US" altLang="zh-CN" sz="2400" b="1" dirty="0" smtClean="0"/>
              <a:t>1</a:t>
            </a:r>
            <a:endParaRPr lang="en-US" altLang="zh-CN" sz="2400" b="1" dirty="0"/>
          </a:p>
        </p:txBody>
      </p:sp>
      <p:grpSp>
        <p:nvGrpSpPr>
          <p:cNvPr id="7" name="组合 6"/>
          <p:cNvGrpSpPr/>
          <p:nvPr/>
        </p:nvGrpSpPr>
        <p:grpSpPr>
          <a:xfrm>
            <a:off x="3239840" y="3735599"/>
            <a:ext cx="2620327" cy="2980209"/>
            <a:chOff x="2527737" y="3749430"/>
            <a:chExt cx="2535689" cy="3030285"/>
          </a:xfrm>
        </p:grpSpPr>
        <p:sp>
          <p:nvSpPr>
            <p:cNvPr id="13" name="矩形 12"/>
            <p:cNvSpPr/>
            <p:nvPr/>
          </p:nvSpPr>
          <p:spPr>
            <a:xfrm>
              <a:off x="2527737" y="3749430"/>
              <a:ext cx="2520280" cy="303028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527737" y="6131643"/>
              <a:ext cx="2520280" cy="648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场景二：关爱</a:t>
              </a:r>
              <a:endParaRPr lang="zh-CN" altLang="en-US" dirty="0"/>
            </a:p>
          </p:txBody>
        </p:sp>
        <p:sp>
          <p:nvSpPr>
            <p:cNvPr id="15" name="文本框 14"/>
            <p:cNvSpPr txBox="1"/>
            <p:nvPr/>
          </p:nvSpPr>
          <p:spPr>
            <a:xfrm>
              <a:off x="2543146" y="3842656"/>
              <a:ext cx="2520280" cy="225270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身处异地，实时与家人沟通交流</a:t>
              </a:r>
              <a:endParaRPr lang="en-US" altLang="zh-CN" dirty="0">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观察宝宝的一举一动，呵护孩子健康成长</a:t>
              </a:r>
              <a:endParaRPr lang="en-US" altLang="zh-CN" dirty="0">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查看宠物在家中情况</a:t>
              </a:r>
              <a:endParaRPr lang="en-US" altLang="zh-CN" dirty="0">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endParaRPr>
            </a:p>
          </p:txBody>
        </p:sp>
      </p:grpSp>
      <p:grpSp>
        <p:nvGrpSpPr>
          <p:cNvPr id="23" name="组合 22"/>
          <p:cNvGrpSpPr/>
          <p:nvPr/>
        </p:nvGrpSpPr>
        <p:grpSpPr>
          <a:xfrm>
            <a:off x="401365" y="3735599"/>
            <a:ext cx="2620327" cy="2980209"/>
            <a:chOff x="2527737" y="3749430"/>
            <a:chExt cx="2535689" cy="3030285"/>
          </a:xfrm>
        </p:grpSpPr>
        <p:sp>
          <p:nvSpPr>
            <p:cNvPr id="24" name="矩形 23"/>
            <p:cNvSpPr/>
            <p:nvPr/>
          </p:nvSpPr>
          <p:spPr>
            <a:xfrm>
              <a:off x="2527737" y="3749430"/>
              <a:ext cx="2520280" cy="303028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527737" y="6131643"/>
              <a:ext cx="2520280" cy="648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场景一：安全</a:t>
              </a:r>
              <a:endParaRPr lang="zh-CN" altLang="en-US" dirty="0"/>
            </a:p>
          </p:txBody>
        </p:sp>
        <p:sp>
          <p:nvSpPr>
            <p:cNvPr id="26" name="文本框 25"/>
            <p:cNvSpPr txBox="1"/>
            <p:nvPr/>
          </p:nvSpPr>
          <p:spPr>
            <a:xfrm>
              <a:off x="2543146" y="3842656"/>
              <a:ext cx="2520280" cy="229078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如发生外人入侵，立即通知警方或物业，防止盗窃发生</a:t>
              </a:r>
              <a:endParaRPr lang="en-US" altLang="zh-CN" dirty="0">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留下录像</a:t>
              </a:r>
              <a:r>
                <a:rPr lang="zh-CN" altLang="en-US" dirty="0" smtClean="0">
                  <a:latin typeface="Arial" panose="020B0604020202020204" pitchFamily="34" charset="0"/>
                  <a:ea typeface="微软雅黑" panose="020B0503020204020204" pitchFamily="34" charset="-122"/>
                </a:rPr>
                <a:t>取证，为后续案件侦破提供线索</a:t>
              </a:r>
              <a:endParaRPr lang="en-US" altLang="zh-CN" dirty="0">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endParaRPr lang="en-US" altLang="zh-CN" dirty="0" smtClean="0">
                <a:latin typeface="Arial" panose="020B0604020202020204" pitchFamily="34" charset="0"/>
                <a:ea typeface="微软雅黑" panose="020B0503020204020204" pitchFamily="34" charset="-122"/>
              </a:endParaRPr>
            </a:p>
          </p:txBody>
        </p:sp>
      </p:grpSp>
      <p:grpSp>
        <p:nvGrpSpPr>
          <p:cNvPr id="27" name="组合 26"/>
          <p:cNvGrpSpPr/>
          <p:nvPr/>
        </p:nvGrpSpPr>
        <p:grpSpPr>
          <a:xfrm>
            <a:off x="6110161" y="3735599"/>
            <a:ext cx="2620327" cy="2980209"/>
            <a:chOff x="2527737" y="3749430"/>
            <a:chExt cx="2535689" cy="3030285"/>
          </a:xfrm>
        </p:grpSpPr>
        <p:sp>
          <p:nvSpPr>
            <p:cNvPr id="28" name="矩形 27"/>
            <p:cNvSpPr/>
            <p:nvPr/>
          </p:nvSpPr>
          <p:spPr>
            <a:xfrm>
              <a:off x="2527737" y="3749430"/>
              <a:ext cx="2520280" cy="303028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527737" y="6131643"/>
              <a:ext cx="2520280" cy="648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场景三：看护</a:t>
              </a:r>
              <a:endParaRPr lang="zh-CN" altLang="en-US" dirty="0"/>
            </a:p>
          </p:txBody>
        </p:sp>
        <p:sp>
          <p:nvSpPr>
            <p:cNvPr id="30" name="文本框 29"/>
            <p:cNvSpPr txBox="1"/>
            <p:nvPr/>
          </p:nvSpPr>
          <p:spPr>
            <a:xfrm>
              <a:off x="2543146" y="3819964"/>
              <a:ext cx="2520280" cy="261885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关注父母的身体状况，如发生意外，立即救助，以免错失最佳的救助时间</a:t>
              </a:r>
              <a:endParaRPr lang="en-US" altLang="zh-CN" dirty="0">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监控保姆对儿童</a:t>
              </a:r>
              <a:r>
                <a:rPr lang="en-US" altLang="zh-CN" dirty="0">
                  <a:latin typeface="Arial" panose="020B0604020202020204" pitchFamily="34" charset="0"/>
                  <a:ea typeface="微软雅黑" panose="020B0503020204020204" pitchFamily="34" charset="-122"/>
                </a:rPr>
                <a:t>/</a:t>
              </a:r>
              <a:r>
                <a:rPr lang="zh-CN" altLang="en-US" dirty="0">
                  <a:latin typeface="Arial" panose="020B0604020202020204" pitchFamily="34" charset="0"/>
                  <a:ea typeface="微软雅黑" panose="020B0503020204020204" pitchFamily="34" charset="-122"/>
                </a:rPr>
                <a:t>老人的照顾情况</a:t>
              </a:r>
            </a:p>
            <a:p>
              <a:pPr marL="285750" indent="-285750">
                <a:lnSpc>
                  <a:spcPct val="130000"/>
                </a:lnSpc>
                <a:buFont typeface="Arial" panose="020B0604020202020204" pitchFamily="34" charset="0"/>
                <a:buChar char="•"/>
              </a:pPr>
              <a:endParaRPr lang="en-US" altLang="zh-CN" dirty="0" smtClean="0">
                <a:latin typeface="Arial" panose="020B0604020202020204" pitchFamily="34" charset="0"/>
                <a:ea typeface="微软雅黑" panose="020B0503020204020204" pitchFamily="34" charset="-122"/>
              </a:endParaRPr>
            </a:p>
          </p:txBody>
        </p:sp>
      </p:grpSp>
      <p:pic>
        <p:nvPicPr>
          <p:cNvPr id="31" name="图片 30"/>
          <p:cNvPicPr>
            <a:picLocks noChangeAspect="1"/>
          </p:cNvPicPr>
          <p:nvPr/>
        </p:nvPicPr>
        <p:blipFill rotWithShape="1">
          <a:blip r:embed="rId2" cstate="print">
            <a:extLst/>
          </a:blip>
          <a:srcRect l="8788" r="4545"/>
          <a:stretch/>
        </p:blipFill>
        <p:spPr>
          <a:xfrm>
            <a:off x="318216" y="1185868"/>
            <a:ext cx="2770701" cy="2108791"/>
          </a:xfrm>
          <a:prstGeom prst="ellipse">
            <a:avLst/>
          </a:prstGeom>
          <a:ln>
            <a:noFill/>
          </a:ln>
          <a:effectLst>
            <a:softEdge rad="112500"/>
          </a:effectLst>
        </p:spPr>
      </p:pic>
      <p:pic>
        <p:nvPicPr>
          <p:cNvPr id="32" name="图片 31"/>
          <p:cNvPicPr>
            <a:picLocks noChangeAspect="1"/>
          </p:cNvPicPr>
          <p:nvPr/>
        </p:nvPicPr>
        <p:blipFill>
          <a:blip r:embed="rId3">
            <a:extLst/>
          </a:blip>
          <a:stretch>
            <a:fillRect/>
          </a:stretch>
        </p:blipFill>
        <p:spPr>
          <a:xfrm>
            <a:off x="3534091" y="1029958"/>
            <a:ext cx="2015902" cy="1318988"/>
          </a:xfrm>
          <a:prstGeom prst="ellipse">
            <a:avLst/>
          </a:prstGeom>
          <a:ln>
            <a:noFill/>
          </a:ln>
          <a:effectLst>
            <a:softEdge rad="112500"/>
          </a:effectLst>
        </p:spPr>
      </p:pic>
      <p:pic>
        <p:nvPicPr>
          <p:cNvPr id="8" name="图片 7"/>
          <p:cNvPicPr>
            <a:picLocks noChangeAspect="1"/>
          </p:cNvPicPr>
          <p:nvPr/>
        </p:nvPicPr>
        <p:blipFill>
          <a:blip r:embed="rId4"/>
          <a:stretch>
            <a:fillRect/>
          </a:stretch>
        </p:blipFill>
        <p:spPr>
          <a:xfrm>
            <a:off x="6607693" y="2094468"/>
            <a:ext cx="1533121" cy="1573466"/>
          </a:xfrm>
          <a:prstGeom prst="ellipse">
            <a:avLst/>
          </a:prstGeom>
          <a:ln>
            <a:noFill/>
          </a:ln>
          <a:effectLst>
            <a:softEdge rad="112500"/>
          </a:effectLst>
        </p:spPr>
      </p:pic>
      <p:pic>
        <p:nvPicPr>
          <p:cNvPr id="10" name="图片 9"/>
          <p:cNvPicPr>
            <a:picLocks noChangeAspect="1"/>
          </p:cNvPicPr>
          <p:nvPr/>
        </p:nvPicPr>
        <p:blipFill>
          <a:blip r:embed="rId5"/>
          <a:stretch>
            <a:fillRect/>
          </a:stretch>
        </p:blipFill>
        <p:spPr>
          <a:xfrm>
            <a:off x="3021692" y="2155601"/>
            <a:ext cx="1570099" cy="1561879"/>
          </a:xfrm>
          <a:prstGeom prst="ellipse">
            <a:avLst/>
          </a:prstGeom>
          <a:ln>
            <a:noFill/>
          </a:ln>
          <a:effectLst>
            <a:softEdge rad="112500"/>
          </a:effectLst>
        </p:spPr>
      </p:pic>
      <p:pic>
        <p:nvPicPr>
          <p:cNvPr id="11" name="图片 10"/>
          <p:cNvPicPr>
            <a:picLocks noChangeAspect="1"/>
          </p:cNvPicPr>
          <p:nvPr/>
        </p:nvPicPr>
        <p:blipFill>
          <a:blip r:embed="rId6"/>
          <a:stretch>
            <a:fillRect/>
          </a:stretch>
        </p:blipFill>
        <p:spPr>
          <a:xfrm>
            <a:off x="4591791" y="2114776"/>
            <a:ext cx="1553158" cy="1553158"/>
          </a:xfrm>
          <a:prstGeom prst="ellipse">
            <a:avLst/>
          </a:prstGeom>
          <a:ln>
            <a:noFill/>
          </a:ln>
          <a:effectLst>
            <a:softEdge rad="112500"/>
          </a:effectLst>
        </p:spPr>
      </p:pic>
      <p:pic>
        <p:nvPicPr>
          <p:cNvPr id="12" name="图片 11"/>
          <p:cNvPicPr>
            <a:picLocks noChangeAspect="1"/>
          </p:cNvPicPr>
          <p:nvPr/>
        </p:nvPicPr>
        <p:blipFill>
          <a:blip r:embed="rId7"/>
          <a:stretch>
            <a:fillRect/>
          </a:stretch>
        </p:blipFill>
        <p:spPr>
          <a:xfrm>
            <a:off x="6220150" y="1029958"/>
            <a:ext cx="1964998" cy="1169050"/>
          </a:xfrm>
          <a:prstGeom prst="ellipse">
            <a:avLst/>
          </a:prstGeom>
          <a:ln>
            <a:noFill/>
          </a:ln>
          <a:effectLst>
            <a:softEdge rad="112500"/>
          </a:effectLst>
        </p:spPr>
      </p:pic>
    </p:spTree>
    <p:extLst>
      <p:ext uri="{BB962C8B-B14F-4D97-AF65-F5344CB8AC3E}">
        <p14:creationId xmlns:p14="http://schemas.microsoft.com/office/powerpoint/2010/main" val="9163860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7604" y="1022897"/>
            <a:ext cx="8064896" cy="1015663"/>
          </a:xfrm>
          <a:prstGeom prst="rect">
            <a:avLst/>
          </a:prstGeom>
          <a:noFill/>
        </p:spPr>
        <p:txBody>
          <a:bodyPr wrap="square" rtlCol="0">
            <a:spAutoFit/>
          </a:bodyPr>
          <a:lstStyle>
            <a:defPPr>
              <a:defRPr lang="zh-CN"/>
            </a:defPPr>
            <a:lvl1pPr>
              <a:defRPr sz="2400" b="1"/>
            </a:lvl1pPr>
          </a:lstStyle>
          <a:p>
            <a:r>
              <a:rPr lang="zh-CN" altLang="en-US" dirty="0">
                <a:latin typeface="微软雅黑" panose="020B0503020204020204" pitchFamily="34" charset="-122"/>
                <a:ea typeface="微软雅黑" panose="020B0503020204020204" pitchFamily="34" charset="-122"/>
              </a:rPr>
              <a:t>什么是云存储？</a:t>
            </a:r>
            <a:endParaRPr lang="en-US" altLang="zh-CN"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1800" b="0" dirty="0">
                <a:latin typeface="微软雅黑" panose="020B0503020204020204" pitchFamily="34" charset="-122"/>
                <a:ea typeface="微软雅黑" panose="020B0503020204020204" pitchFamily="34" charset="-122"/>
              </a:rPr>
              <a:t>将录制的视频资料储存在和目云端，可以直接登录和目账号密码，随时在线查看绑定设备的历史视频</a:t>
            </a:r>
            <a:r>
              <a:rPr lang="zh-CN" altLang="en-US" sz="1800" b="0"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5" name="标题 1"/>
          <p:cNvSpPr>
            <a:spLocks noChangeArrowheads="1"/>
          </p:cNvSpPr>
          <p:nvPr/>
        </p:nvSpPr>
        <p:spPr bwMode="auto">
          <a:xfrm>
            <a:off x="73024" y="71438"/>
            <a:ext cx="4354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和目</a:t>
            </a:r>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FAQ</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47604" y="4272123"/>
            <a:ext cx="8448791" cy="2123658"/>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和</a:t>
            </a:r>
            <a:r>
              <a:rPr lang="zh-CN" altLang="en-US" sz="2400" b="1" dirty="0" smtClean="0">
                <a:latin typeface="微软雅黑" panose="020B0503020204020204" pitchFamily="34" charset="-122"/>
                <a:ea typeface="微软雅黑" panose="020B0503020204020204" pitchFamily="34" charset="-122"/>
              </a:rPr>
              <a:t>目比小米、</a:t>
            </a:r>
            <a:r>
              <a:rPr lang="en-US" altLang="zh-CN" sz="2400" b="1" dirty="0" smtClean="0">
                <a:latin typeface="微软雅黑" panose="020B0503020204020204" pitchFamily="34" charset="-122"/>
                <a:ea typeface="微软雅黑" panose="020B0503020204020204" pitchFamily="34" charset="-122"/>
              </a:rPr>
              <a:t>360</a:t>
            </a:r>
            <a:r>
              <a:rPr lang="zh-CN" altLang="en-US" sz="2400" b="1" dirty="0" smtClean="0">
                <a:latin typeface="微软雅黑" panose="020B0503020204020204" pitchFamily="34" charset="-122"/>
                <a:ea typeface="微软雅黑" panose="020B0503020204020204" pitchFamily="34" charset="-122"/>
              </a:rPr>
              <a:t>好在哪里？</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和</a:t>
            </a:r>
            <a:r>
              <a:rPr lang="zh-CN" altLang="en-US" dirty="0" smtClean="0">
                <a:latin typeface="微软雅黑" panose="020B0503020204020204" pitchFamily="34" charset="-122"/>
                <a:ea typeface="微软雅黑" panose="020B0503020204020204" pitchFamily="34" charset="-122"/>
              </a:rPr>
              <a:t>目视频性能远超小米、</a:t>
            </a:r>
            <a:r>
              <a:rPr lang="en-US" altLang="zh-CN" dirty="0" smtClean="0">
                <a:latin typeface="微软雅黑" panose="020B0503020204020204" pitchFamily="34" charset="-122"/>
                <a:ea typeface="微软雅黑" panose="020B0503020204020204" pitchFamily="34" charset="-122"/>
              </a:rPr>
              <a:t>360</a:t>
            </a:r>
            <a:r>
              <a:rPr lang="zh-CN" altLang="en-US" dirty="0" smtClean="0">
                <a:latin typeface="微软雅黑" panose="020B0503020204020204" pitchFamily="34" charset="-122"/>
                <a:ea typeface="微软雅黑" panose="020B0503020204020204" pitchFamily="34" charset="-122"/>
              </a:rPr>
              <a:t>，同为</a:t>
            </a:r>
            <a:r>
              <a:rPr lang="en-US" altLang="zh-CN" dirty="0" smtClean="0">
                <a:latin typeface="微软雅黑" panose="020B0503020204020204" pitchFamily="34" charset="-122"/>
                <a:ea typeface="微软雅黑" panose="020B0503020204020204" pitchFamily="34" charset="-122"/>
              </a:rPr>
              <a:t>720P</a:t>
            </a:r>
            <a:r>
              <a:rPr lang="zh-CN" altLang="en-US" dirty="0" smtClean="0">
                <a:latin typeface="微软雅黑" panose="020B0503020204020204" pitchFamily="34" charset="-122"/>
                <a:ea typeface="微软雅黑" panose="020B0503020204020204" pitchFamily="34" charset="-122"/>
              </a:rPr>
              <a:t>标准，画质更清晰、夜视范围更广、同样位置可视角度更大、拍摄移动物体时，画面更清晰</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和目采用的是中国移动自有云服务，电信级别的安全标准</a:t>
            </a:r>
            <a:r>
              <a:rPr lang="zh-CN" altLang="en-US" dirty="0" smtClean="0">
                <a:latin typeface="微软雅黑" panose="020B0503020204020204" pitchFamily="34" charset="-122"/>
                <a:ea typeface="微软雅黑" panose="020B0503020204020204" pitchFamily="34" charset="-122"/>
              </a:rPr>
              <a:t>。视频采集、传输、存储三重加密，云服务安全性无法和中国移动相比</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和</a:t>
            </a:r>
            <a:r>
              <a:rPr lang="zh-CN" altLang="en-US" dirty="0">
                <a:latin typeface="微软雅黑" panose="020B0503020204020204" pitchFamily="34" charset="-122"/>
                <a:ea typeface="微软雅黑" panose="020B0503020204020204" pitchFamily="34" charset="-122"/>
              </a:rPr>
              <a:t>目</a:t>
            </a:r>
            <a:r>
              <a:rPr lang="zh-CN" altLang="en-US" dirty="0" smtClean="0">
                <a:latin typeface="微软雅黑" panose="020B0503020204020204" pitchFamily="34" charset="-122"/>
                <a:ea typeface="微软雅黑" panose="020B0503020204020204" pitchFamily="34" charset="-122"/>
              </a:rPr>
              <a:t>是</a:t>
            </a:r>
            <a:r>
              <a:rPr lang="en-US" altLang="zh-CN" dirty="0" smtClean="0">
                <a:latin typeface="微软雅黑" panose="020B0503020204020204" pitchFamily="34" charset="-122"/>
                <a:ea typeface="微软雅黑" panose="020B0503020204020204" pitchFamily="34" charset="-122"/>
              </a:rPr>
              <a:t>24</a:t>
            </a:r>
            <a:r>
              <a:rPr lang="zh-CN" altLang="en-US" dirty="0" smtClean="0">
                <a:latin typeface="微软雅黑" panose="020B0503020204020204" pitchFamily="34" charset="-122"/>
                <a:ea typeface="微软雅黑" panose="020B0503020204020204" pitchFamily="34" charset="-122"/>
              </a:rPr>
              <a:t>小时</a:t>
            </a:r>
            <a:r>
              <a:rPr lang="zh-CN" altLang="en-US" dirty="0">
                <a:latin typeface="微软雅黑" panose="020B0503020204020204" pitchFamily="34" charset="-122"/>
                <a:ea typeface="微软雅黑" panose="020B0503020204020204" pitchFamily="34" charset="-122"/>
              </a:rPr>
              <a:t>不间断云存储，其他品牌为了节省云存储成本，是事件触发录制。当遇到特殊情况时，和目云存储可以完整还原</a:t>
            </a:r>
            <a:r>
              <a:rPr lang="zh-CN" altLang="en-US" dirty="0" smtClean="0">
                <a:latin typeface="微软雅黑" panose="020B0503020204020204" pitchFamily="34" charset="-122"/>
                <a:ea typeface="微软雅黑" panose="020B0503020204020204" pitchFamily="34" charset="-122"/>
              </a:rPr>
              <a:t>事件</a:t>
            </a:r>
            <a:endParaRPr lang="en-US" altLang="zh-CN"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47604" y="2276872"/>
            <a:ext cx="7344816" cy="2123658"/>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云存储的好处？</a:t>
            </a:r>
            <a:endParaRPr lang="en-US" altLang="zh-CN" sz="2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云存储安全，不会存在内存卡丢失或损坏后丢失视频的危险。本地存储卡可能随摄像头丢失或损坏。</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可以多人同时查看历史视频</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家居视频属于个人隐私，内存卡储存方式存在被盗风险，而云存储查看视频需要用户账号密码，被盗风险大大降低</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3483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ChangeArrowheads="1"/>
          </p:cNvSpPr>
          <p:nvPr/>
        </p:nvSpPr>
        <p:spPr bwMode="auto">
          <a:xfrm>
            <a:off x="73024" y="71438"/>
            <a:ext cx="4354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和目</a:t>
            </a:r>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FAQ</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323528" y="692696"/>
            <a:ext cx="8658709" cy="6047809"/>
          </a:xfrm>
          <a:prstGeom prst="rect">
            <a:avLst/>
          </a:prstGeom>
        </p:spPr>
        <p:txBody>
          <a:bodyPr wrap="square">
            <a:spAutoFit/>
          </a:bodyPr>
          <a:lstStyle/>
          <a:p>
            <a:pPr>
              <a:lnSpc>
                <a:spcPct val="150000"/>
              </a:lnSpc>
              <a:spcAft>
                <a:spcPts val="0"/>
              </a:spcAft>
            </a:pPr>
            <a:r>
              <a:rPr lang="zh-CN" altLang="en-US" sz="2400" b="1"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和目指示灯的含义</a:t>
            </a:r>
            <a:endParaRPr lang="en-US" altLang="zh-CN" sz="2400" b="1"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Aft>
                <a:spcPts val="0"/>
              </a:spcAft>
            </a:pPr>
            <a:r>
              <a:rPr lang="zh-CN" altLang="en-US"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     首次</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使用摄像头，插上</a:t>
            </a:r>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USB</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电源后，指示灯</a:t>
            </a:r>
            <a:r>
              <a:rPr lang="zh-CN" altLang="en-US"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将</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紫色</a:t>
            </a:r>
            <a:r>
              <a:rPr lang="zh-CN" altLang="en-US"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长</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亮，表示正在开机启动，约</a:t>
            </a:r>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30s</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后绿灯熄灭，红灯亮起，表示摄像头未接入网络。按住摄像头背面的</a:t>
            </a:r>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SET</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键</a:t>
            </a:r>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1~2</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秒，摄像头发出“哔”一声响，红灯闪烁，表示摄像头进入待配置状态，等待扫描手机</a:t>
            </a:r>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App</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上生成二维码。扫码成功后，摄像头发出“哔哔”两声，此时指示灯将</a:t>
            </a:r>
            <a:r>
              <a:rPr lang="zh-CN" altLang="en-US"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变为蓝色</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闪烁，此时摄像头将搜索无线网络并尝试接入，接入无线</a:t>
            </a:r>
            <a:r>
              <a:rPr lang="en-US" altLang="zh-CN" dirty="0" err="1">
                <a:solidFill>
                  <a:srgbClr val="000000"/>
                </a:solidFill>
                <a:latin typeface="微软雅黑" panose="020B0503020204020204" pitchFamily="34" charset="-122"/>
                <a:ea typeface="微软雅黑" panose="020B0503020204020204" pitchFamily="34" charset="-122"/>
                <a:cs typeface="宋体" panose="02010600030101010101" pitchFamily="2" charset="-122"/>
              </a:rPr>
              <a:t>WiFi</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网后会进一步尝试通过网络连接和目的云端服务器，连接成功后，指示灯将变为绿色常亮。</a:t>
            </a:r>
          </a:p>
          <a:p>
            <a:pPr>
              <a:lnSpc>
                <a:spcPct val="150000"/>
              </a:lnSpc>
              <a:spcAft>
                <a:spcPts val="0"/>
              </a:spcAft>
            </a:pP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总结如下：</a:t>
            </a:r>
          </a:p>
          <a:p>
            <a:pPr>
              <a:lnSpc>
                <a:spcPct val="150000"/>
              </a:lnSpc>
              <a:spcAft>
                <a:spcPts val="0"/>
              </a:spcAft>
            </a:pPr>
            <a:r>
              <a:rPr lang="zh-CN" altLang="en-US" b="1" dirty="0" smtClean="0">
                <a:solidFill>
                  <a:srgbClr val="7030A0"/>
                </a:solidFill>
                <a:latin typeface="微软雅黑" panose="020B0503020204020204" pitchFamily="34" charset="-122"/>
                <a:ea typeface="微软雅黑" panose="020B0503020204020204" pitchFamily="34" charset="-122"/>
                <a:cs typeface="宋体" panose="02010600030101010101" pitchFamily="2" charset="-122"/>
              </a:rPr>
              <a:t>紫灯</a:t>
            </a:r>
            <a:r>
              <a:rPr lang="zh-CN" altLang="en-US" b="1" dirty="0">
                <a:solidFill>
                  <a:srgbClr val="7030A0"/>
                </a:solidFill>
                <a:latin typeface="微软雅黑" panose="020B0503020204020204" pitchFamily="34" charset="-122"/>
                <a:ea typeface="微软雅黑" panose="020B0503020204020204" pitchFamily="34" charset="-122"/>
                <a:cs typeface="宋体" panose="02010600030101010101" pitchFamily="2" charset="-122"/>
              </a:rPr>
              <a:t>常亮</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：摄像头正在启动，或表示摄像头连接网络</a:t>
            </a:r>
            <a:r>
              <a:rPr lang="zh-CN" altLang="en-US"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正常</a:t>
            </a:r>
            <a:endParaRPr lang="en-US" altLang="zh-CN"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Aft>
                <a:spcPts val="0"/>
              </a:spcAft>
            </a:pPr>
            <a:r>
              <a:rPr lang="zh-CN" altLang="en-US" b="1" dirty="0">
                <a:solidFill>
                  <a:srgbClr val="0070C0"/>
                </a:solidFill>
                <a:latin typeface="微软雅黑" panose="020B0503020204020204" pitchFamily="34" charset="-122"/>
                <a:ea typeface="微软雅黑" panose="020B0503020204020204" pitchFamily="34" charset="-122"/>
                <a:cs typeface="宋体" panose="02010600030101010101" pitchFamily="2" charset="-122"/>
              </a:rPr>
              <a:t>蓝</a:t>
            </a:r>
            <a:r>
              <a:rPr lang="zh-CN" altLang="en-US" b="1" dirty="0" smtClean="0">
                <a:solidFill>
                  <a:srgbClr val="0070C0"/>
                </a:solidFill>
                <a:latin typeface="微软雅黑" panose="020B0503020204020204" pitchFamily="34" charset="-122"/>
                <a:ea typeface="微软雅黑" panose="020B0503020204020204" pitchFamily="34" charset="-122"/>
                <a:cs typeface="宋体" panose="02010600030101010101" pitchFamily="2" charset="-122"/>
              </a:rPr>
              <a:t>灯常亮</a:t>
            </a:r>
            <a:r>
              <a:rPr lang="zh-CN" altLang="en-US"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：设备正常</a:t>
            </a:r>
            <a:endPar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Aft>
                <a:spcPts val="0"/>
              </a:spcAft>
            </a:pPr>
            <a:r>
              <a:rPr lang="zh-CN" altLang="en-US" b="1" dirty="0" smtClean="0">
                <a:solidFill>
                  <a:srgbClr val="0070C0"/>
                </a:solidFill>
                <a:latin typeface="微软雅黑" panose="020B0503020204020204" pitchFamily="34" charset="-122"/>
                <a:ea typeface="微软雅黑" panose="020B0503020204020204" pitchFamily="34" charset="-122"/>
                <a:cs typeface="宋体" panose="02010600030101010101" pitchFamily="2" charset="-122"/>
              </a:rPr>
              <a:t>蓝灯</a:t>
            </a:r>
            <a:r>
              <a:rPr lang="zh-CN" altLang="en-US" b="1" dirty="0">
                <a:solidFill>
                  <a:srgbClr val="0070C0"/>
                </a:solidFill>
                <a:latin typeface="微软雅黑" panose="020B0503020204020204" pitchFamily="34" charset="-122"/>
                <a:ea typeface="微软雅黑" panose="020B0503020204020204" pitchFamily="34" charset="-122"/>
                <a:cs typeface="宋体" panose="02010600030101010101" pitchFamily="2" charset="-122"/>
              </a:rPr>
              <a:t>闪烁</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：正在尝试</a:t>
            </a:r>
            <a:r>
              <a:rPr lang="zh-CN" altLang="en-US"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接入网络，或</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已接入无线网络，正在尝试连接和目的云服务器</a:t>
            </a:r>
          </a:p>
          <a:p>
            <a:pPr>
              <a:lnSpc>
                <a:spcPct val="150000"/>
              </a:lnSpc>
              <a:spcAft>
                <a:spcPts val="0"/>
              </a:spcAft>
            </a:pPr>
            <a:r>
              <a:rPr lang="zh-CN" altLang="en-US"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红灯常亮</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：摄像头未接入网络，或摄像头时联网失败</a:t>
            </a:r>
          </a:p>
          <a:p>
            <a:pPr>
              <a:lnSpc>
                <a:spcPct val="150000"/>
              </a:lnSpc>
              <a:spcAft>
                <a:spcPts val="0"/>
              </a:spcAft>
            </a:pPr>
            <a:r>
              <a:rPr lang="zh-CN" altLang="en-US"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红灯闪烁</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：等待</a:t>
            </a:r>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App</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进行网络配置，即等待扫描的状态（长按摄像头</a:t>
            </a:r>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SET</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键会使摄像头进入此状态）</a:t>
            </a:r>
          </a:p>
        </p:txBody>
      </p:sp>
    </p:spTree>
    <p:extLst>
      <p:ext uri="{BB962C8B-B14F-4D97-AF65-F5344CB8AC3E}">
        <p14:creationId xmlns:p14="http://schemas.microsoft.com/office/powerpoint/2010/main" val="9640409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ChangeArrowheads="1"/>
          </p:cNvSpPr>
          <p:nvPr/>
        </p:nvSpPr>
        <p:spPr bwMode="auto">
          <a:xfrm>
            <a:off x="73024" y="71438"/>
            <a:ext cx="4354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和目</a:t>
            </a:r>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FAQ</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0" y="764704"/>
            <a:ext cx="9070424" cy="5493812"/>
          </a:xfrm>
          <a:prstGeom prst="rect">
            <a:avLst/>
          </a:prstGeom>
        </p:spPr>
        <p:txBody>
          <a:bodyPr wrap="square">
            <a:spAutoFit/>
          </a:bodyPr>
          <a:lstStyle/>
          <a:p>
            <a:pPr>
              <a:lnSpc>
                <a:spcPct val="150000"/>
              </a:lnSpc>
              <a:spcAft>
                <a:spcPts val="0"/>
              </a:spcAft>
            </a:pPr>
            <a:r>
              <a:rPr lang="zh-CN" altLang="zh-CN"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存储卡功能说明：</a:t>
            </a:r>
            <a:endParaRPr lang="zh-CN" altLang="zh-CN" sz="1600" dirty="0">
              <a:latin typeface="微软雅黑" panose="020B0503020204020204" pitchFamily="34" charset="-122"/>
              <a:ea typeface="微软雅黑" panose="020B0503020204020204" pitchFamily="34" charset="-122"/>
              <a:cs typeface="宋体" panose="02010600030101010101" pitchFamily="2" charset="-122"/>
            </a:endParaRPr>
          </a:p>
          <a:p>
            <a:pPr marL="342900" lvl="0" indent="-342900">
              <a:lnSpc>
                <a:spcPct val="150000"/>
              </a:lnSpc>
              <a:spcAft>
                <a:spcPts val="0"/>
              </a:spcAft>
              <a:buFont typeface="Arial" panose="020B0604020202020204" pitchFamily="34" charset="0"/>
              <a:buChar char="•"/>
              <a:tabLst>
                <a:tab pos="457200" algn="l"/>
              </a:tabLst>
            </a:pPr>
            <a:r>
              <a:rPr lang="zh-CN" altLang="zh-CN"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未</a:t>
            </a:r>
            <a:r>
              <a:rPr lang="zh-CN" altLang="en-US"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云存储</a:t>
            </a:r>
            <a:r>
              <a:rPr lang="zh-CN" altLang="zh-CN"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开</a:t>
            </a:r>
            <a:r>
              <a:rPr lang="zh-CN" altLang="zh-CN"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套餐的设备</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355600">
              <a:lnSpc>
                <a:spcPct val="150000"/>
              </a:lnSpc>
              <a:spcAft>
                <a:spcPts val="0"/>
              </a:spcAft>
            </a:pPr>
            <a:r>
              <a:rPr lang="en-US" altLang="zh-CN"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 </a:t>
            </a:r>
            <a:r>
              <a:rPr lang="zh-CN" altLang="zh-CN"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上</a:t>
            </a:r>
            <a:r>
              <a:rPr lang="zh-CN"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电后，摄像头会联网获取套餐信息，</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一旦发现用户没有开云存储，就会启动本地录制</a:t>
            </a:r>
            <a:r>
              <a:rPr lang="zh-CN"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。本地录制是</a:t>
            </a:r>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24</a:t>
            </a:r>
            <a:r>
              <a:rPr lang="zh-CN"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小时不间断循环录制的，</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每天会存储约</a:t>
            </a:r>
            <a:r>
              <a:rPr lang="en-US"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2.5GB</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的数据</a:t>
            </a:r>
            <a:r>
              <a:rPr lang="zh-CN"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不支持通过手机</a:t>
            </a:r>
            <a:r>
              <a:rPr lang="en-US"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app</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访问</a:t>
            </a:r>
            <a:r>
              <a:rPr lang="zh-CN"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，如有需求，</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可以将通过电脑直接读取存储卡的数据</a:t>
            </a:r>
            <a:r>
              <a:rPr lang="zh-CN"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。使用过程中，技术中途网络出现中断，本地录制也不会间断。但是特殊说明：如果断网的时候，同时也断过电，此时摄像头启动之后，获取不到服务器上的套餐信息，这样本地也不会开始录制。</a:t>
            </a:r>
            <a:endParaRPr lang="zh-CN" altLang="zh-CN" sz="1600" dirty="0">
              <a:latin typeface="微软雅黑" panose="020B0503020204020204" pitchFamily="34" charset="-122"/>
              <a:ea typeface="微软雅黑" panose="020B0503020204020204" pitchFamily="34" charset="-122"/>
              <a:cs typeface="宋体" panose="02010600030101010101" pitchFamily="2" charset="-122"/>
            </a:endParaRPr>
          </a:p>
          <a:p>
            <a:pPr marL="342900" lvl="0" indent="-342900">
              <a:lnSpc>
                <a:spcPct val="150000"/>
              </a:lnSpc>
              <a:spcAft>
                <a:spcPts val="0"/>
              </a:spcAft>
              <a:buFont typeface="Arial" panose="020B0604020202020204" pitchFamily="34" charset="0"/>
              <a:buChar char="•"/>
              <a:tabLst>
                <a:tab pos="457200" algn="l"/>
              </a:tabLst>
            </a:pPr>
            <a:r>
              <a:rPr lang="zh-CN" altLang="zh-CN"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已</a:t>
            </a:r>
            <a:r>
              <a:rPr lang="zh-CN" altLang="zh-CN"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开</a:t>
            </a:r>
            <a:r>
              <a:rPr lang="zh-CN" altLang="en-US"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云存储</a:t>
            </a:r>
            <a:r>
              <a:rPr lang="zh-CN" altLang="zh-CN"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套餐</a:t>
            </a:r>
            <a:r>
              <a:rPr lang="zh-CN" altLang="zh-CN"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的设备</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355600">
              <a:lnSpc>
                <a:spcPct val="150000"/>
              </a:lnSpc>
              <a:spcAft>
                <a:spcPts val="0"/>
              </a:spcAft>
            </a:pPr>
            <a:r>
              <a:rPr lang="en-US" altLang="zh-CN"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 </a:t>
            </a:r>
            <a:r>
              <a:rPr lang="zh-CN" altLang="zh-CN"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摄像头</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正常情况下不会进行本地存储，所有视频数据会上传到云端保存。</a:t>
            </a:r>
            <a:r>
              <a:rPr lang="zh-CN"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但这个过程中如果</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遇到网络堵塞、中断，摄像头无法将视频正常上传</a:t>
            </a:r>
            <a:r>
              <a:rPr lang="zh-CN"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，此时摄像头会</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将事件录像先缓存到本地存储卡里</a:t>
            </a:r>
            <a:r>
              <a:rPr lang="zh-CN"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，待网络恢复后，</a:t>
            </a:r>
            <a:r>
              <a:rPr lang="zh-CN" altLang="zh-CN" dirty="0">
                <a:latin typeface="微软雅黑" panose="020B0503020204020204" pitchFamily="34" charset="-122"/>
                <a:ea typeface="微软雅黑" panose="020B0503020204020204" pitchFamily="34" charset="-122"/>
                <a:cs typeface="宋体" panose="02010600030101010101" pitchFamily="2" charset="-122"/>
              </a:rPr>
              <a:t>自动会将缓存的数据补齐到云端</a:t>
            </a:r>
            <a:r>
              <a:rPr lang="zh-CN" altLang="zh-CN"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此时储存卡录制的视频是无法在电脑上打开的</a:t>
            </a:r>
            <a:r>
              <a:rPr lang="zh-CN" altLang="en-US"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zh-CN" sz="1600" dirty="0">
              <a:latin typeface="微软雅黑" panose="020B0503020204020204" pitchFamily="34" charset="-122"/>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5252910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ChangeArrowheads="1"/>
          </p:cNvSpPr>
          <p:nvPr/>
        </p:nvSpPr>
        <p:spPr bwMode="auto">
          <a:xfrm>
            <a:off x="73024" y="71438"/>
            <a:ext cx="4354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和目</a:t>
            </a:r>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FAQ</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3635896" y="3554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3639071" y="91946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731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 </a:t>
            </a:r>
            <a:r>
              <a:rPr kumimoji="0" lang="en-US" altLang="zh-CN" sz="800" b="0" i="0" u="none" strike="noStrike" cap="none" normalizeH="0" baseline="0" smtClean="0">
                <a:ln>
                  <a:noFill/>
                </a:ln>
                <a:solidFill>
                  <a:schemeClr val="tx1"/>
                </a:solidFill>
                <a:effectLst/>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8"/>
          <p:cNvSpPr>
            <a:spLocks noChangeArrowheads="1"/>
          </p:cNvSpPr>
          <p:nvPr/>
        </p:nvSpPr>
        <p:spPr bwMode="auto">
          <a:xfrm>
            <a:off x="0" y="7410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 name="文本框 10"/>
          <p:cNvSpPr txBox="1"/>
          <p:nvPr/>
        </p:nvSpPr>
        <p:spPr>
          <a:xfrm>
            <a:off x="359532" y="738664"/>
            <a:ext cx="8424936" cy="2123658"/>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如何</a:t>
            </a:r>
            <a:r>
              <a:rPr lang="zh-CN" altLang="en-US" sz="2400" b="1" dirty="0">
                <a:latin typeface="微软雅黑" panose="020B0503020204020204" pitchFamily="34" charset="-122"/>
                <a:ea typeface="微软雅黑" panose="020B0503020204020204" pitchFamily="34" charset="-122"/>
              </a:rPr>
              <a:t>保存录像？</a:t>
            </a:r>
          </a:p>
          <a:p>
            <a:r>
              <a:rPr lang="zh-CN" altLang="en-US" dirty="0">
                <a:latin typeface="微软雅黑" panose="020B0503020204020204" pitchFamily="34" charset="-122"/>
                <a:ea typeface="微软雅黑" panose="020B0503020204020204" pitchFamily="34" charset="-122"/>
              </a:rPr>
              <a:t>拖动时间轴、或点开告警时事件中的历史视频，视频下方左数第二个按钮会变成一个剪刀图样的按钮，点击即可进入视频保存界面，输入标题名称、持续时间后，点击右上角的“保存”按钮，视频就会被剪辑下来永久保存。如果历史视频不进行保存，将会在</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小时后自动被删除。（删除时间视用户购买的套餐类型而定，如：</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天云存储则保存</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小时，</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天云存储则保留</a:t>
            </a:r>
            <a:r>
              <a:rPr lang="en-US" altLang="zh-CN" dirty="0">
                <a:latin typeface="微软雅黑" panose="020B0503020204020204" pitchFamily="34" charset="-122"/>
                <a:ea typeface="微软雅黑" panose="020B0503020204020204" pitchFamily="34" charset="-122"/>
              </a:rPr>
              <a:t>72</a:t>
            </a:r>
            <a:r>
              <a:rPr lang="zh-CN" altLang="en-US" dirty="0">
                <a:latin typeface="微软雅黑" panose="020B0503020204020204" pitchFamily="34" charset="-122"/>
                <a:ea typeface="微软雅黑" panose="020B0503020204020204" pitchFamily="34" charset="-122"/>
              </a:rPr>
              <a:t>小时）</a:t>
            </a:r>
          </a:p>
          <a:p>
            <a:endParaRPr lang="zh-CN" altLang="en-US" dirty="0">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3113533" y="173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图片 13" descr="D:\中国移动物联网\摄像头外设引入\和目项目\虹软\软文图片\和目SOP\Screenshot_2015-03-30-14-37-40.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2664550"/>
            <a:ext cx="2264790" cy="4013833"/>
          </a:xfrm>
          <a:prstGeom prst="rect">
            <a:avLst/>
          </a:prstGeom>
          <a:noFill/>
          <a:ln>
            <a:noFill/>
          </a:ln>
        </p:spPr>
      </p:pic>
      <p:pic>
        <p:nvPicPr>
          <p:cNvPr id="16" name="图片 15" descr="D:\中国移动物联网\摄像头外设引入\和目项目\虹软\软文图片\和目SOP\Screenshot_2015-03-30-14-37-03.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0636" y="2659346"/>
            <a:ext cx="2245956" cy="4013833"/>
          </a:xfrm>
          <a:prstGeom prst="rect">
            <a:avLst/>
          </a:prstGeom>
          <a:noFill/>
          <a:ln>
            <a:noFill/>
          </a:ln>
        </p:spPr>
      </p:pic>
    </p:spTree>
    <p:extLst>
      <p:ext uri="{BB962C8B-B14F-4D97-AF65-F5344CB8AC3E}">
        <p14:creationId xmlns:p14="http://schemas.microsoft.com/office/powerpoint/2010/main" val="31885972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ChangeArrowheads="1"/>
          </p:cNvSpPr>
          <p:nvPr/>
        </p:nvSpPr>
        <p:spPr bwMode="auto">
          <a:xfrm>
            <a:off x="73024" y="71438"/>
            <a:ext cx="4354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和目</a:t>
            </a:r>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FAQ</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3635896" y="3554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3639071" y="91946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731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 </a:t>
            </a:r>
            <a:r>
              <a:rPr kumimoji="0" lang="en-US" altLang="zh-CN" sz="800" b="0" i="0" u="none" strike="noStrike" cap="none" normalizeH="0" baseline="0" smtClean="0">
                <a:ln>
                  <a:noFill/>
                </a:ln>
                <a:solidFill>
                  <a:schemeClr val="tx1"/>
                </a:solidFill>
                <a:effectLst/>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8"/>
          <p:cNvSpPr>
            <a:spLocks noChangeArrowheads="1"/>
          </p:cNvSpPr>
          <p:nvPr/>
        </p:nvSpPr>
        <p:spPr bwMode="auto">
          <a:xfrm>
            <a:off x="0" y="7410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 name="文本框 10"/>
          <p:cNvSpPr txBox="1"/>
          <p:nvPr/>
        </p:nvSpPr>
        <p:spPr>
          <a:xfrm>
            <a:off x="162272" y="760938"/>
            <a:ext cx="8819456" cy="5032147"/>
          </a:xfrm>
          <a:prstGeom prst="rect">
            <a:avLst/>
          </a:prstGeom>
          <a:noFill/>
        </p:spPr>
        <p:txBody>
          <a:bodyPr wrap="square" rtlCol="0">
            <a:spAutoFit/>
          </a:bodyPr>
          <a:lstStyle/>
          <a:p>
            <a:pPr>
              <a:lnSpc>
                <a:spcPct val="150000"/>
              </a:lnSpc>
            </a:pPr>
            <a:r>
              <a:rPr lang="zh-CN" altLang="en-US" sz="2400" b="1" dirty="0" smtClean="0">
                <a:latin typeface="微软雅黑" panose="020B0503020204020204" pitchFamily="34" charset="-122"/>
                <a:ea typeface="微软雅黑" panose="020B0503020204020204" pitchFamily="34" charset="-122"/>
              </a:rPr>
              <a:t>摄像头</a:t>
            </a:r>
            <a:r>
              <a:rPr lang="zh-CN" altLang="en-US" sz="2400" b="1" dirty="0">
                <a:latin typeface="微软雅黑" panose="020B0503020204020204" pitchFamily="34" charset="-122"/>
                <a:ea typeface="微软雅黑" panose="020B0503020204020204" pitchFamily="34" charset="-122"/>
              </a:rPr>
              <a:t>配置失败</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扫码成功后红灯常</a:t>
            </a:r>
            <a:r>
              <a:rPr lang="zh-CN" altLang="en-US" sz="2400" b="1" dirty="0" smtClean="0">
                <a:latin typeface="微软雅黑" panose="020B0503020204020204" pitchFamily="34" charset="-122"/>
                <a:ea typeface="微软雅黑" panose="020B0503020204020204" pitchFamily="34" charset="-122"/>
              </a:rPr>
              <a:t>亮？</a:t>
            </a:r>
            <a:endParaRPr lang="en-US" altLang="zh-CN" sz="2400" b="1" dirty="0" smtClean="0">
              <a:latin typeface="微软雅黑" panose="020B0503020204020204" pitchFamily="34" charset="-122"/>
              <a:ea typeface="微软雅黑" panose="020B0503020204020204" pitchFamily="34" charset="-122"/>
            </a:endParaRPr>
          </a:p>
          <a:p>
            <a:pPr>
              <a:lnSpc>
                <a:spcPct val="150000"/>
              </a:lnSpc>
            </a:pPr>
            <a:endParaRPr lang="en-US" altLang="zh-CN" sz="24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情况一：</a:t>
            </a:r>
            <a:r>
              <a:rPr lang="zh-CN" altLang="zh-CN" sz="2000" b="1" dirty="0">
                <a:latin typeface="微软雅黑" panose="020B0503020204020204" pitchFamily="34" charset="-122"/>
                <a:ea typeface="微软雅黑" panose="020B0503020204020204" pitchFamily="34" charset="-122"/>
              </a:rPr>
              <a:t>始终没法扫描到二维码，摄像头没有任何</a:t>
            </a:r>
            <a:r>
              <a:rPr lang="zh-CN" altLang="zh-CN" sz="2000" b="1" dirty="0" smtClean="0">
                <a:latin typeface="微软雅黑" panose="020B0503020204020204" pitchFamily="34" charset="-122"/>
                <a:ea typeface="微软雅黑" panose="020B0503020204020204" pitchFamily="34" charset="-122"/>
              </a:rPr>
              <a:t>反应</a:t>
            </a:r>
            <a:endParaRPr lang="en-US" altLang="zh-CN" sz="2000" b="1"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首先请确认摄像头的状态指示灯处于红灯闪烁的状态，并且</a:t>
            </a:r>
            <a:r>
              <a:rPr lang="zh-CN" altLang="zh-CN" dirty="0" smtClean="0">
                <a:solidFill>
                  <a:srgbClr val="FF0000"/>
                </a:solidFill>
                <a:latin typeface="微软雅黑" panose="020B0503020204020204" pitchFamily="34" charset="-122"/>
                <a:ea typeface="微软雅黑" panose="020B0503020204020204" pitchFamily="34" charset="-122"/>
              </a:rPr>
              <a:t>确认手机</a:t>
            </a:r>
            <a:r>
              <a:rPr lang="zh-CN" altLang="zh-CN" dirty="0">
                <a:solidFill>
                  <a:srgbClr val="FF0000"/>
                </a:solidFill>
                <a:latin typeface="微软雅黑" panose="020B0503020204020204" pitchFamily="34" charset="-122"/>
                <a:ea typeface="微软雅黑" panose="020B0503020204020204" pitchFamily="34" charset="-122"/>
              </a:rPr>
              <a:t>屏幕的状态</a:t>
            </a:r>
            <a:r>
              <a:rPr lang="zh-CN" altLang="zh-CN" dirty="0">
                <a:latin typeface="微软雅黑" panose="020B0503020204020204" pitchFamily="34" charset="-122"/>
                <a:ea typeface="微软雅黑" panose="020B0503020204020204" pitchFamily="34" charset="-122"/>
              </a:rPr>
              <a:t>，如果亮度太低、或者手机屏幕上有其他光源的反光将导致和目不能顺利识别到二维码，可尝试调亮手机屏幕、关闭房间中特别明亮的光源，然后再将手机的屏幕对准摄像头，距离</a:t>
            </a:r>
            <a:r>
              <a:rPr lang="en-US" altLang="zh-CN" dirty="0">
                <a:latin typeface="微软雅黑" panose="020B0503020204020204" pitchFamily="34" charset="-122"/>
                <a:ea typeface="微软雅黑" panose="020B0503020204020204" pitchFamily="34" charset="-122"/>
              </a:rPr>
              <a:t>10~20</a:t>
            </a:r>
            <a:r>
              <a:rPr lang="zh-CN" altLang="zh-CN" dirty="0">
                <a:latin typeface="微软雅黑" panose="020B0503020204020204" pitchFamily="34" charset="-122"/>
                <a:ea typeface="微软雅黑" panose="020B0503020204020204" pitchFamily="34" charset="-122"/>
              </a:rPr>
              <a:t>厘米左右的距离，缓慢前后移动。</a:t>
            </a:r>
          </a:p>
          <a:p>
            <a:pPr>
              <a:lnSpc>
                <a:spcPct val="150000"/>
              </a:lnSpc>
            </a:pPr>
            <a:r>
              <a:rPr lang="zh-CN" altLang="en-US" sz="2000" b="1" dirty="0" smtClean="0">
                <a:latin typeface="微软雅黑" panose="020B0503020204020204" pitchFamily="34" charset="-122"/>
                <a:ea typeface="微软雅黑" panose="020B0503020204020204" pitchFamily="34" charset="-122"/>
              </a:rPr>
              <a:t>情况二：</a:t>
            </a:r>
            <a:r>
              <a:rPr lang="zh-CN" altLang="zh-CN" sz="2000" b="1" dirty="0">
                <a:latin typeface="微软雅黑" panose="020B0503020204020204" pitchFamily="34" charset="-122"/>
                <a:ea typeface="微软雅黑" panose="020B0503020204020204" pitchFamily="34" charset="-122"/>
              </a:rPr>
              <a:t>扫码完成后、立即亮红灯</a:t>
            </a:r>
          </a:p>
          <a:p>
            <a:pPr marL="285750" indent="-285750">
              <a:lnSpc>
                <a:spcPct val="150000"/>
              </a:lnSpc>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这种情况可能是手机客户端出现了问题，建议尝试重新注销登陆一次账号，或者卸载</a:t>
            </a:r>
            <a:r>
              <a:rPr lang="en-US" altLang="zh-CN" dirty="0">
                <a:latin typeface="微软雅黑" panose="020B0503020204020204" pitchFamily="34" charset="-122"/>
                <a:ea typeface="微软雅黑" panose="020B0503020204020204" pitchFamily="34" charset="-122"/>
              </a:rPr>
              <a:t>App</a:t>
            </a:r>
            <a:r>
              <a:rPr lang="zh-CN" altLang="zh-CN" dirty="0">
                <a:latin typeface="微软雅黑" panose="020B0503020204020204" pitchFamily="34" charset="-122"/>
                <a:ea typeface="微软雅黑" panose="020B0503020204020204" pitchFamily="34" charset="-122"/>
              </a:rPr>
              <a:t>以后，重新</a:t>
            </a:r>
            <a:r>
              <a:rPr lang="zh-CN" altLang="zh-CN" dirty="0" smtClean="0">
                <a:latin typeface="微软雅黑" panose="020B0503020204020204" pitchFamily="34" charset="-122"/>
                <a:ea typeface="微软雅黑" panose="020B0503020204020204" pitchFamily="34" charset="-122"/>
              </a:rPr>
              <a:t>到官</a:t>
            </a:r>
            <a:r>
              <a:rPr lang="zh-CN" altLang="zh-CN" dirty="0">
                <a:latin typeface="微软雅黑" panose="020B0503020204020204" pitchFamily="34" charset="-122"/>
                <a:ea typeface="微软雅黑" panose="020B0503020204020204" pitchFamily="34" charset="-122"/>
              </a:rPr>
              <a:t>网</a:t>
            </a:r>
            <a:r>
              <a:rPr lang="en-US" altLang="zh-CN" u="sng" dirty="0">
                <a:latin typeface="微软雅黑" panose="020B0503020204020204" pitchFamily="34" charset="-122"/>
                <a:ea typeface="微软雅黑" panose="020B0503020204020204" pitchFamily="34" charset="-122"/>
                <a:hlinkClick r:id="rId3"/>
              </a:rPr>
              <a:t>www.andmu.cn</a:t>
            </a:r>
            <a:r>
              <a:rPr lang="zh-CN" altLang="zh-CN" dirty="0">
                <a:latin typeface="微软雅黑" panose="020B0503020204020204" pitchFamily="34" charset="-122"/>
                <a:ea typeface="微软雅黑" panose="020B0503020204020204" pitchFamily="34" charset="-122"/>
              </a:rPr>
              <a:t>，或扫描说明书上的二维码，下载最新版本的</a:t>
            </a:r>
            <a:r>
              <a:rPr lang="en-US" altLang="zh-CN" dirty="0">
                <a:latin typeface="微软雅黑" panose="020B0503020204020204" pitchFamily="34" charset="-122"/>
                <a:ea typeface="微软雅黑" panose="020B0503020204020204" pitchFamily="34" charset="-122"/>
              </a:rPr>
              <a:t>App</a:t>
            </a:r>
            <a:r>
              <a:rPr lang="zh-CN" altLang="zh-CN" dirty="0">
                <a:latin typeface="微软雅黑" panose="020B0503020204020204" pitchFamily="34" charset="-122"/>
                <a:ea typeface="微软雅黑" panose="020B0503020204020204" pitchFamily="34" charset="-122"/>
              </a:rPr>
              <a:t>再进行尝试</a:t>
            </a:r>
            <a:r>
              <a:rPr lang="zh-CN" altLang="zh-CN" dirty="0" smtClean="0">
                <a:latin typeface="微软雅黑" panose="020B0503020204020204" pitchFamily="34" charset="-122"/>
                <a:ea typeface="微软雅黑" panose="020B0503020204020204" pitchFamily="34" charset="-122"/>
              </a:rPr>
              <a:t>。换</a:t>
            </a:r>
            <a:r>
              <a:rPr lang="zh-CN" altLang="zh-CN" dirty="0">
                <a:latin typeface="微软雅黑" panose="020B0503020204020204" pitchFamily="34" charset="-122"/>
                <a:ea typeface="微软雅黑" panose="020B0503020204020204" pitchFamily="34" charset="-122"/>
              </a:rPr>
              <a:t>一个手机再尝试配置也可以</a:t>
            </a:r>
            <a:r>
              <a:rPr lang="zh-CN"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3113533" y="173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3144089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ChangeArrowheads="1"/>
          </p:cNvSpPr>
          <p:nvPr/>
        </p:nvSpPr>
        <p:spPr bwMode="auto">
          <a:xfrm>
            <a:off x="73024" y="71438"/>
            <a:ext cx="4354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和目</a:t>
            </a:r>
            <a:r>
              <a:rPr lang="en-US" altLang="zh-CN" sz="2400"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FAQ</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253" y="812651"/>
            <a:ext cx="3932663" cy="4524315"/>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和目一个账号可以绑定多少个和目摄像头？</a:t>
            </a: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目前一个账号下绑定的和目摄像头数量暂时没有限制。但建议不要绑定</a:t>
            </a:r>
            <a:r>
              <a:rPr lang="en-US" altLang="zh-CN" sz="1600" dirty="0" smtClean="0">
                <a:latin typeface="微软雅黑" panose="020B0503020204020204" pitchFamily="34" charset="-122"/>
                <a:ea typeface="微软雅黑" panose="020B0503020204020204" pitchFamily="34" charset="-122"/>
              </a:rPr>
              <a:t>10</a:t>
            </a:r>
            <a:r>
              <a:rPr lang="zh-CN" altLang="en-US" sz="1600" dirty="0" smtClean="0">
                <a:latin typeface="微软雅黑" panose="020B0503020204020204" pitchFamily="34" charset="-122"/>
                <a:ea typeface="微软雅黑" panose="020B0503020204020204" pitchFamily="34" charset="-122"/>
              </a:rPr>
              <a:t>个以上摄像头，否则可能影响性能。后续可能会将单账号绑定的摄像头数限制在</a:t>
            </a:r>
            <a:r>
              <a:rPr lang="en-US" altLang="zh-CN" sz="1600" dirty="0" smtClean="0">
                <a:latin typeface="微软雅黑" panose="020B0503020204020204" pitchFamily="34" charset="-122"/>
                <a:ea typeface="微软雅黑" panose="020B0503020204020204" pitchFamily="34" charset="-122"/>
              </a:rPr>
              <a:t>10</a:t>
            </a:r>
            <a:r>
              <a:rPr lang="zh-CN" altLang="en-US" sz="1600" dirty="0" smtClean="0">
                <a:latin typeface="微软雅黑" panose="020B0503020204020204" pitchFamily="34" charset="-122"/>
                <a:ea typeface="微软雅黑" panose="020B0503020204020204" pitchFamily="34" charset="-122"/>
              </a:rPr>
              <a:t>台以内。</a:t>
            </a:r>
          </a:p>
          <a:p>
            <a:r>
              <a:rPr lang="zh-CN" altLang="en-US" sz="1600" dirty="0">
                <a:latin typeface="微软雅黑" panose="020B0503020204020204" pitchFamily="34" charset="-122"/>
                <a:ea typeface="微软雅黑" panose="020B0503020204020204" pitchFamily="34" charset="-122"/>
              </a:rPr>
              <a:t>	</a:t>
            </a:r>
          </a:p>
          <a:p>
            <a:r>
              <a:rPr lang="zh-CN" altLang="en-US" sz="2000" b="1" dirty="0" smtClean="0">
                <a:latin typeface="微软雅黑" panose="020B0503020204020204" pitchFamily="34" charset="-122"/>
                <a:ea typeface="微软雅黑" panose="020B0503020204020204" pitchFamily="34" charset="-122"/>
              </a:rPr>
              <a:t>一</a:t>
            </a:r>
            <a:r>
              <a:rPr lang="zh-CN" altLang="en-US" sz="2000" b="1" dirty="0">
                <a:latin typeface="微软雅黑" panose="020B0503020204020204" pitchFamily="34" charset="-122"/>
                <a:ea typeface="微软雅黑" panose="020B0503020204020204" pitchFamily="34" charset="-122"/>
              </a:rPr>
              <a:t>台和目摄像头可以被几个账号绑定？</a:t>
            </a:r>
          </a:p>
          <a:p>
            <a:pPr marL="285750" indent="-285750">
              <a:buFont typeface="Arial" panose="020B0604020202020204" pitchFamily="34" charset="0"/>
              <a:buChar char="•"/>
            </a:pPr>
            <a:r>
              <a:rPr lang="zh-CN" altLang="en-US" sz="1600" dirty="0">
                <a:solidFill>
                  <a:srgbClr val="FF0000"/>
                </a:solidFill>
                <a:latin typeface="微软雅黑" panose="020B0503020204020204" pitchFamily="34" charset="-122"/>
                <a:ea typeface="微软雅黑" panose="020B0503020204020204" pitchFamily="34" charset="-122"/>
              </a:rPr>
              <a:t>一台和目摄像头只能被一个账号绑定</a:t>
            </a:r>
            <a:r>
              <a:rPr lang="zh-CN" altLang="en-US" sz="1600" dirty="0">
                <a:latin typeface="微软雅黑" panose="020B0503020204020204" pitchFamily="34" charset="-122"/>
                <a:ea typeface="微软雅黑" panose="020B0503020204020204" pitchFamily="34" charset="-122"/>
              </a:rPr>
              <a:t>，但如果你想与更多的人分享该摄像头，您可以通过分享的方式将摄像头分享给对方。方法是：进入摄像头实时视频画面，点击右上角的红色齿轮“设置按钮”，然后点“家庭成员”，输入要共享的账号即可。</a:t>
            </a:r>
          </a:p>
        </p:txBody>
      </p:sp>
      <p:pic>
        <p:nvPicPr>
          <p:cNvPr id="1030" name="图片 61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805" y="897799"/>
            <a:ext cx="239077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图片 61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4469" y="897799"/>
            <a:ext cx="2400300" cy="41814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a:spLocks noChangeArrowheads="1"/>
          </p:cNvSpPr>
          <p:nvPr/>
        </p:nvSpPr>
        <p:spPr bwMode="auto">
          <a:xfrm>
            <a:off x="3635896" y="3554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3639071" y="91946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1199107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0" y="2708275"/>
            <a:ext cx="91440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6000" b="1" dirty="0">
                <a:solidFill>
                  <a:srgbClr val="0070C0"/>
                </a:solidFill>
                <a:latin typeface="微软雅黑" pitchFamily="34" charset="-122"/>
                <a:ea typeface="微软雅黑" pitchFamily="34" charset="-122"/>
              </a:rPr>
              <a:t>现场答疑</a:t>
            </a:r>
          </a:p>
        </p:txBody>
      </p:sp>
    </p:spTree>
    <p:extLst>
      <p:ext uri="{BB962C8B-B14F-4D97-AF65-F5344CB8AC3E}">
        <p14:creationId xmlns:p14="http://schemas.microsoft.com/office/powerpoint/2010/main" val="27393272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custDataLst>
              <p:tags r:id="rId1"/>
            </p:custDataLst>
          </p:nvPr>
        </p:nvSpPr>
        <p:spPr>
          <a:xfrm>
            <a:off x="2267744" y="2564904"/>
            <a:ext cx="4752528" cy="2457450"/>
          </a:xfrm>
          <a:custGeom>
            <a:avLst/>
            <a:gdLst>
              <a:gd name="connsiteX0" fmla="*/ 0 w 4450080"/>
              <a:gd name="connsiteY0" fmla="*/ 0 h 2941320"/>
              <a:gd name="connsiteX1" fmla="*/ 304800 w 4450080"/>
              <a:gd name="connsiteY1" fmla="*/ 2941320 h 2941320"/>
              <a:gd name="connsiteX2" fmla="*/ 4236720 w 4450080"/>
              <a:gd name="connsiteY2" fmla="*/ 2735580 h 2941320"/>
              <a:gd name="connsiteX3" fmla="*/ 4450080 w 4450080"/>
              <a:gd name="connsiteY3" fmla="*/ 381000 h 2941320"/>
              <a:gd name="connsiteX4" fmla="*/ 0 w 4450080"/>
              <a:gd name="connsiteY4" fmla="*/ 0 h 2941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080" h="2941320">
                <a:moveTo>
                  <a:pt x="0" y="0"/>
                </a:moveTo>
                <a:lnTo>
                  <a:pt x="304800" y="2941320"/>
                </a:lnTo>
                <a:lnTo>
                  <a:pt x="4236720" y="2735580"/>
                </a:lnTo>
                <a:lnTo>
                  <a:pt x="4450080" y="38100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3200" b="1" dirty="0" smtClean="0">
                <a:solidFill>
                  <a:srgbClr val="0070C0"/>
                </a:solidFill>
                <a:latin typeface="微软雅黑" panose="020B0503020204020204" pitchFamily="34" charset="-122"/>
                <a:ea typeface="微软雅黑" panose="020B0503020204020204" pitchFamily="34" charset="-122"/>
              </a:rPr>
              <a:t>中移物联网有限公司</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3200" b="1" dirty="0" smtClean="0">
                <a:solidFill>
                  <a:srgbClr val="0070C0"/>
                </a:solidFill>
                <a:latin typeface="微软雅黑" panose="020B0503020204020204" pitchFamily="34" charset="-122"/>
                <a:ea typeface="微软雅黑" panose="020B0503020204020204" pitchFamily="34" charset="-122"/>
              </a:rPr>
              <a:t>数字化产品部</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2400" b="1" dirty="0">
                <a:solidFill>
                  <a:srgbClr val="0070C0"/>
                </a:solidFill>
                <a:latin typeface="微软雅黑" panose="020B0503020204020204" pitchFamily="34" charset="-122"/>
                <a:ea typeface="微软雅黑" panose="020B0503020204020204" pitchFamily="34" charset="-122"/>
              </a:rPr>
              <a:t>赵</a:t>
            </a:r>
            <a:r>
              <a:rPr lang="zh-CN" altLang="en-US" sz="2400" b="1" dirty="0" smtClean="0">
                <a:solidFill>
                  <a:srgbClr val="0070C0"/>
                </a:solidFill>
                <a:latin typeface="微软雅黑" panose="020B0503020204020204" pitchFamily="34" charset="-122"/>
                <a:ea typeface="微软雅黑" panose="020B0503020204020204" pitchFamily="34" charset="-122"/>
              </a:rPr>
              <a:t>海波 </a:t>
            </a:r>
            <a:r>
              <a:rPr lang="en-US" altLang="zh-CN" sz="2400" b="1" dirty="0" smtClean="0">
                <a:solidFill>
                  <a:srgbClr val="0070C0"/>
                </a:solidFill>
                <a:latin typeface="微软雅黑" panose="020B0503020204020204" pitchFamily="34" charset="-122"/>
                <a:ea typeface="微软雅黑" panose="020B0503020204020204" pitchFamily="34" charset="-122"/>
              </a:rPr>
              <a:t>13896120673</a:t>
            </a:r>
          </a:p>
          <a:p>
            <a:pPr algn="ctr" eaLnBrk="1" fontAlgn="auto" hangingPunct="1">
              <a:spcBef>
                <a:spcPts val="0"/>
              </a:spcBef>
              <a:spcAft>
                <a:spcPts val="0"/>
              </a:spcAft>
              <a:defRPr/>
            </a:pPr>
            <a:endParaRPr lang="zh-CN" altLang="en-US" sz="32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34926" y="44624"/>
            <a:ext cx="6625306" cy="791989"/>
          </a:xfrm>
          <a:prstGeom prst="rect">
            <a:avLst/>
          </a:prstGeom>
        </p:spPr>
        <p:txBody>
          <a:bodyPr/>
          <a:lstStyle>
            <a:defPPr>
              <a:defRPr lang="zh-CN"/>
            </a:defPPr>
            <a:lvl1pPr>
              <a:spcBef>
                <a:spcPct val="0"/>
              </a:spcBef>
              <a:buNone/>
              <a:defRPr sz="3200">
                <a:solidFill>
                  <a:srgbClr val="FFFFFF"/>
                </a:solidFill>
                <a:latin typeface="微软雅黑" pitchFamily="34" charset="-122"/>
                <a:ea typeface="微软雅黑" pitchFamily="34" charset="-122"/>
              </a:defRPr>
            </a:lvl1pPr>
          </a:lstStyle>
          <a:p>
            <a:r>
              <a:rPr lang="zh-CN" altLang="en-US" sz="2400" b="1" dirty="0" smtClean="0"/>
              <a:t>和目应用场景</a:t>
            </a:r>
            <a:r>
              <a:rPr lang="en-US" altLang="zh-CN" sz="2400" b="1" dirty="0" smtClean="0"/>
              <a:t>2 </a:t>
            </a:r>
            <a:endParaRPr lang="en-US" altLang="zh-CN" sz="2400" b="1" dirty="0"/>
          </a:p>
        </p:txBody>
      </p:sp>
      <p:pic>
        <p:nvPicPr>
          <p:cNvPr id="5" name="图片 4"/>
          <p:cNvPicPr>
            <a:picLocks noChangeAspect="1"/>
          </p:cNvPicPr>
          <p:nvPr/>
        </p:nvPicPr>
        <p:blipFill>
          <a:blip r:embed="rId2"/>
          <a:stretch>
            <a:fillRect/>
          </a:stretch>
        </p:blipFill>
        <p:spPr>
          <a:xfrm>
            <a:off x="3145850" y="887236"/>
            <a:ext cx="2808312" cy="2106234"/>
          </a:xfrm>
          <a:prstGeom prst="rect">
            <a:avLst/>
          </a:prstGeom>
        </p:spPr>
      </p:pic>
      <p:pic>
        <p:nvPicPr>
          <p:cNvPr id="9" name="图片 8"/>
          <p:cNvPicPr>
            <a:picLocks noChangeAspect="1"/>
          </p:cNvPicPr>
          <p:nvPr/>
        </p:nvPicPr>
        <p:blipFill>
          <a:blip r:embed="rId3"/>
          <a:stretch>
            <a:fillRect/>
          </a:stretch>
        </p:blipFill>
        <p:spPr>
          <a:xfrm>
            <a:off x="49506" y="887236"/>
            <a:ext cx="2808312" cy="2106234"/>
          </a:xfrm>
          <a:prstGeom prst="rect">
            <a:avLst/>
          </a:prstGeom>
        </p:spPr>
      </p:pic>
      <p:sp>
        <p:nvSpPr>
          <p:cNvPr id="13" name="矩形 12"/>
          <p:cNvSpPr/>
          <p:nvPr/>
        </p:nvSpPr>
        <p:spPr>
          <a:xfrm>
            <a:off x="1619672" y="3666099"/>
            <a:ext cx="2520280" cy="303028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619672" y="6048312"/>
            <a:ext cx="2520280" cy="648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场景一：日常管理</a:t>
            </a:r>
            <a:endParaRPr lang="zh-CN" altLang="en-US" dirty="0"/>
          </a:p>
        </p:txBody>
      </p:sp>
      <p:sp>
        <p:nvSpPr>
          <p:cNvPr id="15" name="文本框 14"/>
          <p:cNvSpPr txBox="1"/>
          <p:nvPr/>
        </p:nvSpPr>
        <p:spPr>
          <a:xfrm>
            <a:off x="1638255" y="3789040"/>
            <a:ext cx="2520280" cy="225292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smtClean="0">
                <a:latin typeface="Arial" panose="020B0604020202020204" pitchFamily="34" charset="0"/>
                <a:ea typeface="微软雅黑" panose="020B0503020204020204" pitchFamily="34" charset="-122"/>
              </a:rPr>
              <a:t>商铺老板可以使用手机或其他终端浏览查看店铺状况，客流情况，监视员工营业状态，查看收银状态</a:t>
            </a:r>
          </a:p>
        </p:txBody>
      </p:sp>
      <p:sp>
        <p:nvSpPr>
          <p:cNvPr id="38" name="矩形 37"/>
          <p:cNvSpPr/>
          <p:nvPr/>
        </p:nvSpPr>
        <p:spPr>
          <a:xfrm>
            <a:off x="5057473" y="3666099"/>
            <a:ext cx="2520280" cy="303028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057473" y="6048312"/>
            <a:ext cx="2520280" cy="648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场景二：安全</a:t>
            </a:r>
            <a:endParaRPr lang="zh-CN" altLang="en-US" dirty="0"/>
          </a:p>
        </p:txBody>
      </p:sp>
      <p:sp>
        <p:nvSpPr>
          <p:cNvPr id="40" name="文本框 39"/>
          <p:cNvSpPr txBox="1"/>
          <p:nvPr/>
        </p:nvSpPr>
        <p:spPr>
          <a:xfrm>
            <a:off x="5076056" y="3789040"/>
            <a:ext cx="2520280" cy="225292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smtClean="0">
                <a:latin typeface="Arial" panose="020B0604020202020204" pitchFamily="34" charset="0"/>
                <a:ea typeface="微软雅黑" panose="020B0503020204020204" pitchFamily="34" charset="-122"/>
              </a:rPr>
              <a:t>防止偷窃，留下录像取证，同时在夜间无人值守时，防止入店盗窃，对有作案动机的人起到威慑作用</a:t>
            </a:r>
          </a:p>
        </p:txBody>
      </p:sp>
      <p:sp>
        <p:nvSpPr>
          <p:cNvPr id="16" name="文本框 15"/>
          <p:cNvSpPr txBox="1"/>
          <p:nvPr/>
        </p:nvSpPr>
        <p:spPr>
          <a:xfrm>
            <a:off x="896181" y="3029888"/>
            <a:ext cx="1152128" cy="416909"/>
          </a:xfrm>
          <a:prstGeom prst="rect">
            <a:avLst/>
          </a:prstGeom>
          <a:noFill/>
        </p:spPr>
        <p:txBody>
          <a:bodyPr wrap="square" rtlCol="0">
            <a:spAutoFit/>
          </a:bodyPr>
          <a:lstStyle/>
          <a:p>
            <a:pPr algn="ctr">
              <a:lnSpc>
                <a:spcPct val="130000"/>
              </a:lnSpc>
            </a:pPr>
            <a:r>
              <a:rPr lang="zh-CN" altLang="en-US" b="1" dirty="0" smtClean="0">
                <a:latin typeface="Arial" panose="020B0604020202020204" pitchFamily="34" charset="0"/>
                <a:ea typeface="微软雅黑" panose="020B0503020204020204" pitchFamily="34" charset="-122"/>
              </a:rPr>
              <a:t>临街商铺</a:t>
            </a:r>
          </a:p>
        </p:txBody>
      </p:sp>
      <p:sp>
        <p:nvSpPr>
          <p:cNvPr id="41" name="文本框 40"/>
          <p:cNvSpPr txBox="1"/>
          <p:nvPr/>
        </p:nvSpPr>
        <p:spPr>
          <a:xfrm>
            <a:off x="3739916" y="2994365"/>
            <a:ext cx="1620180" cy="452432"/>
          </a:xfrm>
          <a:prstGeom prst="rect">
            <a:avLst/>
          </a:prstGeom>
          <a:noFill/>
        </p:spPr>
        <p:txBody>
          <a:bodyPr wrap="square" rtlCol="0">
            <a:spAutoFit/>
          </a:bodyPr>
          <a:lstStyle/>
          <a:p>
            <a:pPr algn="ctr">
              <a:lnSpc>
                <a:spcPct val="130000"/>
              </a:lnSpc>
            </a:pPr>
            <a:r>
              <a:rPr lang="zh-CN" altLang="en-US" b="1" dirty="0" smtClean="0">
                <a:latin typeface="Arial" panose="020B0604020202020204" pitchFamily="34" charset="0"/>
                <a:ea typeface="微软雅黑" panose="020B0503020204020204" pitchFamily="34" charset="-122"/>
              </a:rPr>
              <a:t>社区小型超市</a:t>
            </a:r>
          </a:p>
        </p:txBody>
      </p:sp>
      <p:pic>
        <p:nvPicPr>
          <p:cNvPr id="17" name="图片 16"/>
          <p:cNvPicPr>
            <a:picLocks noChangeAspect="1"/>
          </p:cNvPicPr>
          <p:nvPr/>
        </p:nvPicPr>
        <p:blipFill>
          <a:blip r:embed="rId4"/>
          <a:stretch>
            <a:fillRect/>
          </a:stretch>
        </p:blipFill>
        <p:spPr>
          <a:xfrm>
            <a:off x="6242194" y="887236"/>
            <a:ext cx="2808312" cy="2106234"/>
          </a:xfrm>
          <a:prstGeom prst="rect">
            <a:avLst/>
          </a:prstGeom>
        </p:spPr>
      </p:pic>
      <p:sp>
        <p:nvSpPr>
          <p:cNvPr id="42" name="文本框 41"/>
          <p:cNvSpPr txBox="1"/>
          <p:nvPr/>
        </p:nvSpPr>
        <p:spPr>
          <a:xfrm>
            <a:off x="6491608" y="2991214"/>
            <a:ext cx="2308321" cy="452432"/>
          </a:xfrm>
          <a:prstGeom prst="rect">
            <a:avLst/>
          </a:prstGeom>
          <a:noFill/>
        </p:spPr>
        <p:txBody>
          <a:bodyPr wrap="square" rtlCol="0">
            <a:spAutoFit/>
          </a:bodyPr>
          <a:lstStyle/>
          <a:p>
            <a:pPr algn="ctr">
              <a:lnSpc>
                <a:spcPct val="130000"/>
              </a:lnSpc>
            </a:pPr>
            <a:r>
              <a:rPr lang="zh-CN" altLang="en-US" b="1" dirty="0">
                <a:latin typeface="Arial" panose="020B0604020202020204" pitchFamily="34" charset="0"/>
                <a:ea typeface="微软雅黑" panose="020B0503020204020204" pitchFamily="34" charset="-122"/>
              </a:rPr>
              <a:t>小</a:t>
            </a:r>
            <a:r>
              <a:rPr lang="zh-CN" altLang="en-US" b="1" dirty="0" smtClean="0">
                <a:latin typeface="Arial" panose="020B0604020202020204" pitchFamily="34" charset="0"/>
                <a:ea typeface="微软雅黑" panose="020B0503020204020204" pitchFamily="34" charset="-122"/>
              </a:rPr>
              <a:t>微企业办公室</a:t>
            </a:r>
          </a:p>
        </p:txBody>
      </p:sp>
    </p:spTree>
    <p:extLst>
      <p:ext uri="{BB962C8B-B14F-4D97-AF65-F5344CB8AC3E}">
        <p14:creationId xmlns:p14="http://schemas.microsoft.com/office/powerpoint/2010/main" val="4156589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34925" y="44624"/>
            <a:ext cx="6385741" cy="585206"/>
          </a:xfrm>
          <a:prstGeom prst="rect">
            <a:avLst/>
          </a:prstGeom>
        </p:spPr>
        <p:txBody>
          <a:bodyPr/>
          <a:lstStyle>
            <a:defPPr>
              <a:defRPr lang="zh-CN"/>
            </a:defPPr>
            <a:lvl1pPr>
              <a:spcBef>
                <a:spcPct val="0"/>
              </a:spcBef>
              <a:buNone/>
              <a:defRPr sz="3200">
                <a:solidFill>
                  <a:srgbClr val="FFFFFF"/>
                </a:solidFill>
                <a:latin typeface="微软雅黑" pitchFamily="34" charset="-122"/>
                <a:ea typeface="微软雅黑" pitchFamily="34" charset="-122"/>
              </a:defRPr>
            </a:lvl1pPr>
          </a:lstStyle>
          <a:p>
            <a:r>
              <a:rPr lang="zh-CN" altLang="en-US" sz="2400" b="1" dirty="0" smtClean="0"/>
              <a:t>和目个人版核心功能</a:t>
            </a:r>
            <a:endParaRPr lang="en-US" altLang="zh-CN" sz="2400" b="1" dirty="0"/>
          </a:p>
        </p:txBody>
      </p:sp>
      <p:grpSp>
        <p:nvGrpSpPr>
          <p:cNvPr id="17" name="组合 16"/>
          <p:cNvGrpSpPr/>
          <p:nvPr/>
        </p:nvGrpSpPr>
        <p:grpSpPr>
          <a:xfrm>
            <a:off x="539552" y="1556792"/>
            <a:ext cx="8064896" cy="4149527"/>
            <a:chOff x="1574800" y="2171700"/>
            <a:chExt cx="5994400" cy="3573463"/>
          </a:xfrm>
        </p:grpSpPr>
        <p:sp>
          <p:nvSpPr>
            <p:cNvPr id="18" name="MH_Text_1"/>
            <p:cNvSpPr/>
            <p:nvPr>
              <p:custDataLst>
                <p:tags r:id="rId1"/>
              </p:custDataLst>
            </p:nvPr>
          </p:nvSpPr>
          <p:spPr>
            <a:xfrm>
              <a:off x="1574800" y="2171700"/>
              <a:ext cx="1954213" cy="925513"/>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rgbClr val="F8F8F8"/>
            </a:solidFill>
            <a:effectLst>
              <a:outerShdw blurRad="50800" dist="12700" dir="10800000" algn="r" rotWithShape="0">
                <a:prstClr val="black">
                  <a:alpha val="40000"/>
                </a:prstClr>
              </a:outerShdw>
            </a:effectLst>
          </p:spPr>
          <p:txBody>
            <a:bodyPr rIns="180000" anchor="ctr">
              <a:normAutofit fontScale="92500"/>
            </a:bodyPr>
            <a:lstStyle/>
            <a:p>
              <a:pPr marL="82550">
                <a:lnSpc>
                  <a:spcPct val="125000"/>
                </a:lnSpc>
                <a:defRPr/>
              </a:pPr>
              <a:r>
                <a:rPr lang="zh-CN" altLang="en-US" sz="17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领先的芯片和多媒体技术</a:t>
              </a:r>
              <a:endParaRPr lang="en-US" altLang="zh-CN" sz="17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82550">
                <a:lnSpc>
                  <a:spcPct val="125000"/>
                </a:lnSpc>
                <a:defRPr/>
              </a:pPr>
              <a:r>
                <a:rPr lang="zh-CN" altLang="en-US" sz="17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瞬时获取</a:t>
              </a:r>
              <a:r>
                <a:rPr lang="en-US" altLang="zh-CN" sz="17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7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30f/s</a:t>
              </a:r>
              <a:r>
                <a:rPr lang="zh-CN" altLang="en-US" sz="17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实时视频</a:t>
              </a:r>
              <a:endParaRPr lang="en-US" altLang="zh-CN" sz="17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82550">
                <a:lnSpc>
                  <a:spcPct val="125000"/>
                </a:lnSpc>
                <a:defRPr/>
              </a:pPr>
              <a:r>
                <a:rPr lang="en-US" altLang="zh-CN" sz="17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7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倍数字</a:t>
              </a:r>
              <a:r>
                <a:rPr lang="zh-CN" altLang="en-US" sz="17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变焦</a:t>
              </a:r>
              <a:endPar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9" name="MH_SubTitle_1"/>
            <p:cNvSpPr/>
            <p:nvPr>
              <p:custDataLst>
                <p:tags r:id="rId2"/>
              </p:custDataLst>
            </p:nvPr>
          </p:nvSpPr>
          <p:spPr>
            <a:xfrm flipH="1">
              <a:off x="3411538" y="2171700"/>
              <a:ext cx="925512" cy="925513"/>
            </a:xfrm>
            <a:prstGeom prst="round2DiagRect">
              <a:avLst>
                <a:gd name="adj1" fmla="val 13809"/>
                <a:gd name="adj2" fmla="val 0"/>
              </a:avLst>
            </a:prstGeom>
            <a:solidFill>
              <a:schemeClr val="accent1"/>
            </a:solidFill>
          </p:spPr>
          <p:txBody>
            <a:bodyPr lIns="0" tIns="0" rIns="0" bIns="0" anchor="ctr">
              <a:norm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高</a:t>
              </a:r>
              <a:r>
                <a:rPr lang="zh-CN" altLang="en-US"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清</a:t>
              </a:r>
              <a:endParaRPr lang="en-US" altLang="zh-CN"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algn="ctr">
                <a:defRPr/>
              </a:pPr>
              <a:r>
                <a:rPr lang="zh-CN" altLang="en-US"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实时视频</a:t>
              </a:r>
              <a:endParaRPr lang="zh-CN" altLang="en-US" dirty="0">
                <a:latin typeface="微软雅黑" panose="020B0503020204020204" pitchFamily="34" charset="-122"/>
                <a:ea typeface="微软雅黑" panose="020B0503020204020204" pitchFamily="34" charset="-122"/>
              </a:endParaRPr>
            </a:p>
          </p:txBody>
        </p:sp>
        <p:sp>
          <p:nvSpPr>
            <p:cNvPr id="20" name="MH_Text_2"/>
            <p:cNvSpPr/>
            <p:nvPr>
              <p:custDataLst>
                <p:tags r:id="rId3"/>
              </p:custDataLst>
            </p:nvPr>
          </p:nvSpPr>
          <p:spPr>
            <a:xfrm>
              <a:off x="4806950" y="2171700"/>
              <a:ext cx="1955800" cy="925513"/>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rgbClr val="F8F8F8"/>
            </a:solidFill>
            <a:effectLst>
              <a:outerShdw blurRad="50800" dist="12700" dir="10800000" algn="r" rotWithShape="0">
                <a:prstClr val="black">
                  <a:alpha val="40000"/>
                </a:prstClr>
              </a:outerShdw>
            </a:effectLst>
          </p:spPr>
          <p:txBody>
            <a:bodyPr rIns="180000" anchor="ctr">
              <a:normAutofit/>
            </a:bodyPr>
            <a:lstStyle/>
            <a:p>
              <a:pPr marL="82550">
                <a:lnSpc>
                  <a:spcPct val="125000"/>
                </a:lnSpc>
                <a:defRPr/>
              </a:pPr>
              <a:r>
                <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银行同级</a:t>
              </a:r>
              <a:r>
                <a:rPr lang="zh-CN" altLang="en-US"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rPr>
                <a:t>的加密机制</a:t>
              </a:r>
              <a:endParaRPr lang="en-US" altLang="zh-CN"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endParaRPr>
            </a:p>
            <a:p>
              <a:pPr marL="82550">
                <a:lnSpc>
                  <a:spcPct val="125000"/>
                </a:lnSpc>
                <a:defRPr/>
              </a:pPr>
              <a:r>
                <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电信级云存储</a:t>
              </a:r>
              <a:r>
                <a:rPr lang="zh-CN" altLang="en-US"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rPr>
                <a:t>服务</a:t>
              </a:r>
              <a:endParaRPr lang="en-US" altLang="zh-CN"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endParaRPr>
            </a:p>
            <a:p>
              <a:pPr marL="82550">
                <a:lnSpc>
                  <a:spcPct val="125000"/>
                </a:lnSpc>
                <a:defRPr/>
              </a:pPr>
              <a:r>
                <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非事件触发</a:t>
              </a:r>
              <a:r>
                <a:rPr lang="zh-CN" altLang="en-US"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rPr>
                <a:t>录制</a:t>
              </a:r>
              <a:r>
                <a:rPr lang="en-US" altLang="zh-CN"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rPr>
                <a:t>,0</a:t>
              </a:r>
              <a:r>
                <a:rPr lang="zh-CN" altLang="en-US"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rPr>
                <a:t>漏录</a:t>
              </a:r>
              <a:endPar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1" name="MH_SubTitle_2"/>
            <p:cNvSpPr/>
            <p:nvPr>
              <p:custDataLst>
                <p:tags r:id="rId4"/>
              </p:custDataLst>
            </p:nvPr>
          </p:nvSpPr>
          <p:spPr>
            <a:xfrm flipH="1">
              <a:off x="6645275" y="2171700"/>
              <a:ext cx="923925" cy="925513"/>
            </a:xfrm>
            <a:prstGeom prst="round2DiagRect">
              <a:avLst>
                <a:gd name="adj1" fmla="val 13809"/>
                <a:gd name="adj2" fmla="val 0"/>
              </a:avLst>
            </a:prstGeom>
            <a:solidFill>
              <a:schemeClr val="accent1"/>
            </a:solidFill>
          </p:spPr>
          <p:txBody>
            <a:bodyPr lIns="0" tIns="0" rIns="0" bIns="0" anchor="ctr">
              <a:normAutofit/>
            </a:bodyPr>
            <a:lstStyle/>
            <a:p>
              <a:pPr algn="ctr">
                <a:defRPr/>
              </a:pPr>
              <a:r>
                <a:rPr lang="zh-CN" altLang="en-US" b="1" dirty="0" smtClean="0">
                  <a:solidFill>
                    <a:srgbClr val="FFFFFF"/>
                  </a:solidFill>
                  <a:latin typeface="微软雅黑" panose="020B0503020204020204" pitchFamily="34" charset="-122"/>
                  <a:ea typeface="微软雅黑" panose="020B0503020204020204" pitchFamily="34" charset="-122"/>
                </a:rPr>
                <a:t>安全</a:t>
              </a:r>
              <a:endParaRPr lang="en-US" altLang="zh-CN" b="1" dirty="0" smtClean="0">
                <a:solidFill>
                  <a:srgbClr val="FFFFFF"/>
                </a:solidFill>
                <a:latin typeface="微软雅黑" panose="020B0503020204020204" pitchFamily="34" charset="-122"/>
                <a:ea typeface="微软雅黑" panose="020B0503020204020204" pitchFamily="34" charset="-122"/>
              </a:endParaRPr>
            </a:p>
            <a:p>
              <a:pPr algn="ctr">
                <a:defRPr/>
              </a:pPr>
              <a:r>
                <a:rPr lang="zh-CN" altLang="en-US" b="1" dirty="0" smtClean="0">
                  <a:solidFill>
                    <a:srgbClr val="FFFFFF"/>
                  </a:solidFill>
                  <a:latin typeface="微软雅黑" panose="020B0503020204020204" pitchFamily="34" charset="-122"/>
                  <a:ea typeface="微软雅黑" panose="020B0503020204020204" pitchFamily="34" charset="-122"/>
                </a:rPr>
                <a:t>云端存储</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22" name="MH_Text_3"/>
            <p:cNvSpPr/>
            <p:nvPr>
              <p:custDataLst>
                <p:tags r:id="rId5"/>
              </p:custDataLst>
            </p:nvPr>
          </p:nvSpPr>
          <p:spPr>
            <a:xfrm>
              <a:off x="1574800" y="3495675"/>
              <a:ext cx="1954213" cy="925513"/>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rgbClr val="F8F8F8"/>
            </a:solidFill>
            <a:effectLst>
              <a:outerShdw blurRad="50800" dist="12700" dir="10800000" algn="r" rotWithShape="0">
                <a:prstClr val="black">
                  <a:alpha val="40000"/>
                </a:prstClr>
              </a:outerShdw>
            </a:effectLst>
          </p:spPr>
          <p:txBody>
            <a:bodyPr rIns="180000" anchor="ctr">
              <a:normAutofit/>
            </a:bodyPr>
            <a:lstStyle/>
            <a:p>
              <a:pPr marL="82550">
                <a:lnSpc>
                  <a:spcPct val="125000"/>
                </a:lnSpc>
                <a:defRPr/>
              </a:pPr>
              <a:r>
                <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异常事件标注</a:t>
              </a:r>
            </a:p>
            <a:p>
              <a:pPr marL="82550">
                <a:lnSpc>
                  <a:spcPct val="125000"/>
                </a:lnSpc>
                <a:defRPr/>
              </a:pPr>
              <a:r>
                <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特有架构，</a:t>
              </a:r>
              <a:r>
                <a:rPr lang="zh-CN" altLang="en-US"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rPr>
                <a:t>录到</a:t>
              </a:r>
              <a:r>
                <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最后一秒</a:t>
              </a:r>
            </a:p>
            <a:p>
              <a:pPr marL="82550">
                <a:lnSpc>
                  <a:spcPct val="125000"/>
                </a:lnSpc>
                <a:defRPr/>
              </a:pPr>
              <a:r>
                <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支持不同分辨率视频串</a:t>
              </a:r>
              <a:r>
                <a:rPr lang="zh-CN" altLang="en-US"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rPr>
                <a:t>流</a:t>
              </a:r>
              <a:endPar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MH_SubTitle_3"/>
            <p:cNvSpPr/>
            <p:nvPr>
              <p:custDataLst>
                <p:tags r:id="rId6"/>
              </p:custDataLst>
            </p:nvPr>
          </p:nvSpPr>
          <p:spPr>
            <a:xfrm flipH="1">
              <a:off x="3411538" y="3495675"/>
              <a:ext cx="925512" cy="925513"/>
            </a:xfrm>
            <a:prstGeom prst="round2DiagRect">
              <a:avLst>
                <a:gd name="adj1" fmla="val 13809"/>
                <a:gd name="adj2" fmla="val 0"/>
              </a:avLst>
            </a:prstGeom>
            <a:solidFill>
              <a:schemeClr val="accent2"/>
            </a:solidFill>
          </p:spPr>
          <p:txBody>
            <a:bodyPr lIns="0" tIns="0" rIns="0" bIns="0" anchor="ctr">
              <a:normAutofit/>
            </a:bodyPr>
            <a:lstStyle/>
            <a:p>
              <a:pPr algn="ctr">
                <a:defRPr/>
              </a:pPr>
              <a:r>
                <a:rPr lang="en-US" altLang="zh-CN"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24</a:t>
              </a:r>
              <a:r>
                <a:rPr lang="zh-CN" altLang="en-US"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小时不间断</a:t>
              </a:r>
              <a:r>
                <a:rPr lang="zh-CN" altLang="en-US" b="1"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录制</a:t>
              </a:r>
              <a:endParaRPr lang="zh-CN" altLang="en-US" dirty="0">
                <a:latin typeface="微软雅黑" panose="020B0503020204020204" pitchFamily="34" charset="-122"/>
                <a:ea typeface="微软雅黑" panose="020B0503020204020204" pitchFamily="34" charset="-122"/>
              </a:endParaRPr>
            </a:p>
          </p:txBody>
        </p:sp>
        <p:sp>
          <p:nvSpPr>
            <p:cNvPr id="37" name="MH_Text_4"/>
            <p:cNvSpPr/>
            <p:nvPr>
              <p:custDataLst>
                <p:tags r:id="rId7"/>
              </p:custDataLst>
            </p:nvPr>
          </p:nvSpPr>
          <p:spPr>
            <a:xfrm>
              <a:off x="4806950" y="3495675"/>
              <a:ext cx="1955800" cy="925513"/>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rgbClr val="F8F8F8"/>
            </a:solidFill>
            <a:effectLst>
              <a:outerShdw blurRad="50800" dist="12700" dir="10800000" algn="r" rotWithShape="0">
                <a:prstClr val="black">
                  <a:alpha val="40000"/>
                </a:prstClr>
              </a:outerShdw>
            </a:effectLst>
          </p:spPr>
          <p:txBody>
            <a:bodyPr rIns="180000" anchor="ctr">
              <a:normAutofit/>
            </a:bodyPr>
            <a:lstStyle/>
            <a:p>
              <a:pPr marL="82550">
                <a:lnSpc>
                  <a:spcPct val="125000"/>
                </a:lnSpc>
                <a:defRPr/>
              </a:pPr>
              <a:r>
                <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即按即说，微信</a:t>
              </a:r>
              <a:r>
                <a:rPr lang="zh-CN" altLang="en-US"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rPr>
                <a:t>一致体验</a:t>
              </a:r>
              <a:endPar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endParaRPr>
            </a:p>
            <a:p>
              <a:pPr marL="82550">
                <a:lnSpc>
                  <a:spcPct val="125000"/>
                </a:lnSpc>
                <a:defRPr/>
              </a:pPr>
              <a:r>
                <a:rPr lang="zh-CN" altLang="en-US"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rPr>
                <a:t>优化</a:t>
              </a:r>
              <a:r>
                <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的音频降噪编码</a:t>
              </a:r>
            </a:p>
            <a:p>
              <a:pPr marL="82550">
                <a:lnSpc>
                  <a:spcPct val="125000"/>
                </a:lnSpc>
                <a:defRPr/>
              </a:pPr>
              <a:r>
                <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毫不断续的声音传递</a:t>
              </a:r>
            </a:p>
          </p:txBody>
        </p:sp>
        <p:sp>
          <p:nvSpPr>
            <p:cNvPr id="38" name="MH_SubTitle_4"/>
            <p:cNvSpPr/>
            <p:nvPr>
              <p:custDataLst>
                <p:tags r:id="rId8"/>
              </p:custDataLst>
            </p:nvPr>
          </p:nvSpPr>
          <p:spPr>
            <a:xfrm flipH="1">
              <a:off x="6645275" y="3495675"/>
              <a:ext cx="923925" cy="925513"/>
            </a:xfrm>
            <a:prstGeom prst="round2DiagRect">
              <a:avLst>
                <a:gd name="adj1" fmla="val 13809"/>
                <a:gd name="adj2" fmla="val 0"/>
              </a:avLst>
            </a:prstGeom>
            <a:solidFill>
              <a:schemeClr val="accent2"/>
            </a:solidFill>
          </p:spPr>
          <p:txBody>
            <a:bodyPr lIns="0" tIns="0" rIns="0" bIns="0" anchor="ctr">
              <a:norm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语音对</a:t>
              </a:r>
              <a:r>
                <a:rPr lang="zh-CN" altLang="en-US" b="1" dirty="0" smtClean="0">
                  <a:solidFill>
                    <a:srgbClr val="FFFFFF"/>
                  </a:solidFill>
                  <a:latin typeface="微软雅黑" panose="020B0503020204020204" pitchFamily="34" charset="-122"/>
                  <a:ea typeface="微软雅黑" panose="020B0503020204020204" pitchFamily="34" charset="-122"/>
                </a:rPr>
                <a:t>讲</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39" name="MH_Text_5"/>
            <p:cNvSpPr/>
            <p:nvPr>
              <p:custDataLst>
                <p:tags r:id="rId9"/>
              </p:custDataLst>
            </p:nvPr>
          </p:nvSpPr>
          <p:spPr>
            <a:xfrm>
              <a:off x="1574800" y="4819650"/>
              <a:ext cx="1954213" cy="925513"/>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rgbClr val="F8F8F8"/>
            </a:solidFill>
            <a:effectLst>
              <a:outerShdw blurRad="50800" dist="12700" dir="10800000" algn="r" rotWithShape="0">
                <a:prstClr val="black">
                  <a:alpha val="40000"/>
                </a:prstClr>
              </a:outerShdw>
            </a:effectLst>
          </p:spPr>
          <p:txBody>
            <a:bodyPr rIns="180000" anchor="ctr">
              <a:noAutofit/>
            </a:bodyPr>
            <a:lstStyle/>
            <a:p>
              <a:pPr marL="82550">
                <a:lnSpc>
                  <a:spcPct val="145000"/>
                </a:lnSpc>
                <a:defRPr/>
              </a:pPr>
              <a:r>
                <a:rPr lang="zh-CN" altLang="en-US" sz="1600" dirty="0">
                  <a:solidFill>
                    <a:srgbClr val="000000"/>
                  </a:solidFill>
                  <a:latin typeface="微软雅黑" panose="020B0503020204020204" pitchFamily="34" charset="-122"/>
                  <a:ea typeface="微软雅黑" panose="020B0503020204020204" pitchFamily="34" charset="-122"/>
                  <a:sym typeface="Helvetica Neue Light" charset="0"/>
                </a:rPr>
                <a:t>高精度运动与异响</a:t>
              </a:r>
              <a:r>
                <a:rPr lang="zh-CN" altLang="en-US" sz="1600" dirty="0" smtClean="0">
                  <a:solidFill>
                    <a:srgbClr val="000000"/>
                  </a:solidFill>
                  <a:latin typeface="微软雅黑" panose="020B0503020204020204" pitchFamily="34" charset="-122"/>
                  <a:ea typeface="微软雅黑" panose="020B0503020204020204" pitchFamily="34" charset="-122"/>
                  <a:sym typeface="Helvetica Neue Light" charset="0"/>
                </a:rPr>
                <a:t>检测</a:t>
              </a:r>
              <a:endParaRPr lang="en-US" altLang="zh-CN" sz="1600" dirty="0" smtClean="0">
                <a:solidFill>
                  <a:srgbClr val="000000"/>
                </a:solidFill>
                <a:latin typeface="微软雅黑" panose="020B0503020204020204" pitchFamily="34" charset="-122"/>
                <a:ea typeface="微软雅黑" panose="020B0503020204020204" pitchFamily="34" charset="-122"/>
                <a:sym typeface="Helvetica Neue Light" charset="0"/>
              </a:endParaRPr>
            </a:p>
            <a:p>
              <a:pPr marL="82550">
                <a:lnSpc>
                  <a:spcPct val="145000"/>
                </a:lnSpc>
                <a:defRPr/>
              </a:pPr>
              <a:r>
                <a:rPr lang="zh-CN" altLang="en-US" sz="1600" dirty="0">
                  <a:solidFill>
                    <a:srgbClr val="000000"/>
                  </a:solidFill>
                  <a:latin typeface="微软雅黑" panose="020B0503020204020204" pitchFamily="34" charset="-122"/>
                  <a:ea typeface="微软雅黑" panose="020B0503020204020204" pitchFamily="34" charset="-122"/>
                  <a:sym typeface="Helvetica Neue Light" charset="0"/>
                </a:rPr>
                <a:t>变色设定、视频缩略</a:t>
              </a:r>
              <a:r>
                <a:rPr lang="zh-CN" altLang="en-US" sz="1600" dirty="0" smtClean="0">
                  <a:solidFill>
                    <a:srgbClr val="000000"/>
                  </a:solidFill>
                  <a:latin typeface="微软雅黑" panose="020B0503020204020204" pitchFamily="34" charset="-122"/>
                  <a:ea typeface="微软雅黑" panose="020B0503020204020204" pitchFamily="34" charset="-122"/>
                  <a:sym typeface="Helvetica Neue Light" charset="0"/>
                </a:rPr>
                <a:t>索引</a:t>
              </a:r>
              <a:endParaRPr lang="en-US" altLang="zh-CN" sz="1600" dirty="0" smtClean="0">
                <a:solidFill>
                  <a:srgbClr val="000000"/>
                </a:solidFill>
                <a:latin typeface="微软雅黑" panose="020B0503020204020204" pitchFamily="34" charset="-122"/>
                <a:ea typeface="微软雅黑" panose="020B0503020204020204" pitchFamily="34" charset="-122"/>
                <a:sym typeface="Helvetica Neue Light" charset="0"/>
              </a:endParaRPr>
            </a:p>
            <a:p>
              <a:pPr marL="82550">
                <a:lnSpc>
                  <a:spcPct val="145000"/>
                </a:lnSpc>
                <a:defRPr/>
              </a:pPr>
              <a:r>
                <a:rPr lang="zh-CN" altLang="en-US" sz="1600" dirty="0">
                  <a:solidFill>
                    <a:srgbClr val="000000"/>
                  </a:solidFill>
                  <a:latin typeface="微软雅黑" panose="020B0503020204020204" pitchFamily="34" charset="-122"/>
                  <a:ea typeface="微软雅黑" panose="020B0503020204020204" pitchFamily="34" charset="-122"/>
                  <a:sym typeface="Helvetica Neue Light" charset="0"/>
                </a:rPr>
                <a:t>推送</a:t>
              </a:r>
              <a:r>
                <a:rPr lang="zh-CN" altLang="en-US" sz="1600" dirty="0" smtClean="0">
                  <a:solidFill>
                    <a:srgbClr val="000000"/>
                  </a:solidFill>
                  <a:latin typeface="微软雅黑" panose="020B0503020204020204" pitchFamily="34" charset="-122"/>
                  <a:ea typeface="微软雅黑" panose="020B0503020204020204" pitchFamily="34" charset="-122"/>
                  <a:sym typeface="Helvetica Neue Light" charset="0"/>
                </a:rPr>
                <a:t>间隔自定义</a:t>
              </a:r>
              <a:endParaRPr lang="da-DK" altLang="zh-CN"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0" name="MH_SubTitle_5"/>
            <p:cNvSpPr/>
            <p:nvPr>
              <p:custDataLst>
                <p:tags r:id="rId10"/>
              </p:custDataLst>
            </p:nvPr>
          </p:nvSpPr>
          <p:spPr>
            <a:xfrm flipH="1">
              <a:off x="3411538" y="4819650"/>
              <a:ext cx="925512" cy="925513"/>
            </a:xfrm>
            <a:prstGeom prst="round2DiagRect">
              <a:avLst>
                <a:gd name="adj1" fmla="val 13809"/>
                <a:gd name="adj2" fmla="val 0"/>
              </a:avLst>
            </a:prstGeom>
            <a:solidFill>
              <a:schemeClr val="accent3"/>
            </a:solidFill>
          </p:spPr>
          <p:txBody>
            <a:bodyPr lIns="0" tIns="0" rIns="0" bIns="0" anchor="ctr">
              <a:normAutofit/>
            </a:bodyPr>
            <a:lstStyle/>
            <a:p>
              <a:pPr algn="ctr">
                <a:lnSpc>
                  <a:spcPct val="120000"/>
                </a:lnSpc>
                <a:defRPr/>
              </a:pPr>
              <a:r>
                <a:rPr lang="zh-CN" altLang="en-US" b="1" dirty="0">
                  <a:solidFill>
                    <a:srgbClr val="FFFFFF"/>
                  </a:solidFill>
                  <a:latin typeface="微软雅黑" panose="020B0503020204020204" pitchFamily="34" charset="-122"/>
                  <a:ea typeface="微软雅黑" panose="020B0503020204020204" pitchFamily="34" charset="-122"/>
                </a:rPr>
                <a:t>异常侦测</a:t>
              </a:r>
              <a:endParaRPr lang="en-US" altLang="zh-CN" b="1" dirty="0">
                <a:solidFill>
                  <a:srgbClr val="FFFFFF"/>
                </a:solidFill>
                <a:latin typeface="微软雅黑" panose="020B0503020204020204" pitchFamily="34" charset="-122"/>
                <a:ea typeface="微软雅黑" panose="020B0503020204020204" pitchFamily="34" charset="-122"/>
              </a:endParaRPr>
            </a:p>
            <a:p>
              <a:pPr algn="ctr">
                <a:lnSpc>
                  <a:spcPct val="120000"/>
                </a:lnSpc>
                <a:defRPr/>
              </a:pPr>
              <a:r>
                <a:rPr lang="zh-CN" altLang="en-US" b="1" dirty="0">
                  <a:solidFill>
                    <a:srgbClr val="FFFFFF"/>
                  </a:solidFill>
                  <a:latin typeface="微软雅黑" panose="020B0503020204020204" pitchFamily="34" charset="-122"/>
                  <a:ea typeface="微软雅黑" panose="020B0503020204020204" pitchFamily="34" charset="-122"/>
                </a:rPr>
                <a:t>告警推送</a:t>
              </a:r>
              <a:endParaRPr lang="en-US" altLang="zh-CN" b="1" dirty="0">
                <a:solidFill>
                  <a:srgbClr val="FFFFFF"/>
                </a:solidFill>
                <a:latin typeface="微软雅黑" panose="020B0503020204020204" pitchFamily="34" charset="-122"/>
                <a:ea typeface="微软雅黑" panose="020B0503020204020204" pitchFamily="34" charset="-122"/>
              </a:endParaRPr>
            </a:p>
          </p:txBody>
        </p:sp>
        <p:sp>
          <p:nvSpPr>
            <p:cNvPr id="41" name="MH_Text_6"/>
            <p:cNvSpPr/>
            <p:nvPr>
              <p:custDataLst>
                <p:tags r:id="rId11"/>
              </p:custDataLst>
            </p:nvPr>
          </p:nvSpPr>
          <p:spPr>
            <a:xfrm>
              <a:off x="4806950" y="4819650"/>
              <a:ext cx="1955800" cy="925513"/>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rgbClr val="F8F8F8"/>
            </a:solidFill>
            <a:effectLst>
              <a:outerShdw blurRad="50800" dist="12700" dir="10800000" algn="r" rotWithShape="0">
                <a:prstClr val="black">
                  <a:alpha val="40000"/>
                </a:prstClr>
              </a:outerShdw>
            </a:effectLst>
          </p:spPr>
          <p:txBody>
            <a:bodyPr rIns="180000" anchor="ctr">
              <a:normAutofit/>
            </a:bodyPr>
            <a:lstStyle/>
            <a:p>
              <a:pPr marL="82550" eaLnBrk="1" fontAlgn="auto" hangingPunct="1">
                <a:lnSpc>
                  <a:spcPct val="125000"/>
                </a:lnSpc>
                <a:spcBef>
                  <a:spcPts val="0"/>
                </a:spcBef>
                <a:spcAft>
                  <a:spcPts val="0"/>
                </a:spcAft>
                <a:defRPr/>
              </a:pPr>
              <a:r>
                <a:rPr lang="zh-CN" altLang="en-US"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rPr>
                <a:t>家庭成员分享</a:t>
              </a:r>
              <a:endParaRPr lang="en-US" altLang="zh-CN"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endParaRPr>
            </a:p>
            <a:p>
              <a:pPr marL="82550" eaLnBrk="1" fontAlgn="auto" hangingPunct="1">
                <a:lnSpc>
                  <a:spcPct val="125000"/>
                </a:lnSpc>
                <a:spcBef>
                  <a:spcPts val="0"/>
                </a:spcBef>
                <a:spcAft>
                  <a:spcPts val="0"/>
                </a:spcAft>
                <a:defRPr/>
              </a:pPr>
              <a:r>
                <a:rPr lang="zh-CN" altLang="en-US"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朋友</a:t>
              </a:r>
              <a:r>
                <a:rPr lang="zh-CN" altLang="en-US" sz="1600" kern="0" dirty="0" smtClean="0">
                  <a:solidFill>
                    <a:srgbClr val="333333"/>
                  </a:solidFill>
                  <a:latin typeface="微软雅黑" panose="020B0503020204020204" pitchFamily="34" charset="-122"/>
                  <a:ea typeface="微软雅黑" panose="020B0503020204020204" pitchFamily="34" charset="-122"/>
                  <a:cs typeface="宋体" panose="02010600030101010101" pitchFamily="2" charset="-122"/>
                </a:rPr>
                <a:t>圈分享</a:t>
              </a:r>
              <a:endParaRPr lang="da-DK" altLang="zh-CN" sz="160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2" name="MH_SubTitle_6"/>
            <p:cNvSpPr/>
            <p:nvPr>
              <p:custDataLst>
                <p:tags r:id="rId12"/>
              </p:custDataLst>
            </p:nvPr>
          </p:nvSpPr>
          <p:spPr>
            <a:xfrm flipH="1">
              <a:off x="6645275" y="4819650"/>
              <a:ext cx="923925" cy="925513"/>
            </a:xfrm>
            <a:prstGeom prst="round2DiagRect">
              <a:avLst>
                <a:gd name="adj1" fmla="val 13809"/>
                <a:gd name="adj2" fmla="val 0"/>
              </a:avLst>
            </a:prstGeom>
            <a:solidFill>
              <a:schemeClr val="accent3"/>
            </a:solidFill>
          </p:spPr>
          <p:txBody>
            <a:bodyPr lIns="0" tIns="0" rIns="0" bIns="0" anchor="ctr">
              <a:norm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视频</a:t>
              </a:r>
              <a:r>
                <a:rPr lang="zh-CN" altLang="en-US" b="1" dirty="0" smtClean="0">
                  <a:solidFill>
                    <a:srgbClr val="FFFFFF"/>
                  </a:solidFill>
                  <a:latin typeface="微软雅黑" panose="020B0503020204020204" pitchFamily="34" charset="-122"/>
                  <a:ea typeface="微软雅黑" panose="020B0503020204020204" pitchFamily="34" charset="-122"/>
                </a:rPr>
                <a:t>分享</a:t>
              </a:r>
              <a:endParaRPr lang="zh-CN" altLang="en-US" b="1" dirty="0">
                <a:latin typeface="微软雅黑" panose="020B0503020204020204" pitchFamily="34" charset="-122"/>
                <a:ea typeface="微软雅黑" panose="020B0503020204020204" pitchFamily="34" charset="-122"/>
                <a:sym typeface="黑体" panose="02010609060101010101" pitchFamily="49" charset="-122"/>
              </a:endParaRPr>
            </a:p>
          </p:txBody>
        </p:sp>
      </p:grpSp>
    </p:spTree>
    <p:extLst>
      <p:ext uri="{BB962C8B-B14F-4D97-AF65-F5344CB8AC3E}">
        <p14:creationId xmlns:p14="http://schemas.microsoft.com/office/powerpoint/2010/main" val="380981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794" y="1171293"/>
            <a:ext cx="4406214" cy="2761763"/>
          </a:xfrm>
          <a:prstGeom prst="rect">
            <a:avLst/>
          </a:prstGeom>
        </p:spPr>
      </p:pic>
      <p:sp>
        <p:nvSpPr>
          <p:cNvPr id="4" name="文本框 3"/>
          <p:cNvSpPr txBox="1"/>
          <p:nvPr/>
        </p:nvSpPr>
        <p:spPr>
          <a:xfrm>
            <a:off x="2026720" y="3981714"/>
            <a:ext cx="1058806" cy="338554"/>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和目</a:t>
            </a:r>
            <a:endParaRPr lang="zh-CN" altLang="en-US" sz="1600" b="1" dirty="0">
              <a:latin typeface="微软雅黑" panose="020B0503020204020204" pitchFamily="34" charset="-122"/>
              <a:ea typeface="微软雅黑" panose="020B0503020204020204" pitchFamily="34" charset="-122"/>
            </a:endParaRPr>
          </a:p>
        </p:txBody>
      </p:sp>
      <p:sp>
        <p:nvSpPr>
          <p:cNvPr id="7" name="椭圆 6"/>
          <p:cNvSpPr/>
          <p:nvPr/>
        </p:nvSpPr>
        <p:spPr>
          <a:xfrm>
            <a:off x="2556123" y="2145612"/>
            <a:ext cx="436175" cy="5539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2" name="组合 11"/>
          <p:cNvGrpSpPr/>
          <p:nvPr/>
        </p:nvGrpSpPr>
        <p:grpSpPr>
          <a:xfrm>
            <a:off x="4800645" y="1171293"/>
            <a:ext cx="4162738" cy="2761763"/>
            <a:chOff x="3981106" y="3820384"/>
            <a:chExt cx="5091944" cy="2864217"/>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1106" y="3820384"/>
              <a:ext cx="5091944" cy="2864217"/>
            </a:xfrm>
            <a:prstGeom prst="rect">
              <a:avLst/>
            </a:prstGeom>
          </p:spPr>
        </p:pic>
        <p:sp>
          <p:nvSpPr>
            <p:cNvPr id="10" name="椭圆 9"/>
            <p:cNvSpPr/>
            <p:nvPr/>
          </p:nvSpPr>
          <p:spPr>
            <a:xfrm>
              <a:off x="6821309" y="4831869"/>
              <a:ext cx="504056"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161662" y="98398"/>
            <a:ext cx="7056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宋体" panose="02010600030101010101" pitchFamily="2" charset="-122"/>
              </a:rPr>
              <a:t>01.</a:t>
            </a:r>
            <a:r>
              <a:rPr lang="zh-CN" altLang="en-US" dirty="0" smtClean="0">
                <a:sym typeface="宋体" panose="02010600030101010101" pitchFamily="2" charset="-122"/>
              </a:rPr>
              <a:t>同样的镜头参数，和目具备更高的性能（一）</a:t>
            </a:r>
            <a:endParaRPr lang="zh-CN" altLang="en-US" dirty="0"/>
          </a:p>
        </p:txBody>
      </p:sp>
      <p:sp>
        <p:nvSpPr>
          <p:cNvPr id="13" name="文本框 12"/>
          <p:cNvSpPr txBox="1"/>
          <p:nvPr/>
        </p:nvSpPr>
        <p:spPr>
          <a:xfrm>
            <a:off x="433007" y="4368926"/>
            <a:ext cx="8277985" cy="2246769"/>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视频质量是摄像头成像技术的直观呈现，直接反应图像清晰度。</a:t>
            </a:r>
            <a:endParaRPr lang="en-US" altLang="zh-CN" sz="2000" dirty="0" smtClean="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b="1"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和目</a:t>
            </a:r>
            <a:r>
              <a:rPr lang="zh-CN" altLang="en-US" sz="2000" dirty="0" smtClean="0">
                <a:latin typeface="微软雅黑" panose="020B0503020204020204" pitchFamily="34" charset="-122"/>
                <a:ea typeface="微软雅黑" panose="020B0503020204020204" pitchFamily="34" charset="-122"/>
              </a:rPr>
              <a:t>全系产品标配</a:t>
            </a:r>
            <a:r>
              <a:rPr lang="en-US" altLang="zh-CN" sz="2000" b="1" dirty="0" smtClean="0">
                <a:solidFill>
                  <a:srgbClr val="FF0000"/>
                </a:solidFill>
                <a:latin typeface="微软雅黑" panose="020B0503020204020204" pitchFamily="34" charset="-122"/>
                <a:ea typeface="微软雅黑" panose="020B0503020204020204" pitchFamily="34" charset="-122"/>
              </a:rPr>
              <a:t>720P</a:t>
            </a:r>
            <a:r>
              <a:rPr lang="zh-CN" altLang="en-US" sz="2000" dirty="0" smtClean="0">
                <a:latin typeface="微软雅黑" panose="020B0503020204020204" pitchFamily="34" charset="-122"/>
                <a:ea typeface="微软雅黑" panose="020B0503020204020204" pitchFamily="34" charset="-122"/>
              </a:rPr>
              <a:t>画质，优化的视频解码算法，让画质更加清晰</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市面均为</a:t>
            </a:r>
            <a:r>
              <a:rPr lang="en-US" altLang="zh-CN" sz="2000" dirty="0">
                <a:latin typeface="微软雅黑" panose="020B0503020204020204" pitchFamily="34" charset="-122"/>
                <a:ea typeface="微软雅黑" panose="020B0503020204020204" pitchFamily="34" charset="-122"/>
              </a:rPr>
              <a:t>720P</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100W</a:t>
            </a:r>
            <a:r>
              <a:rPr lang="zh-CN" altLang="en-US" sz="2000" dirty="0">
                <a:latin typeface="微软雅黑" panose="020B0503020204020204" pitchFamily="34" charset="-122"/>
                <a:ea typeface="微软雅黑" panose="020B0503020204020204" pitchFamily="34" charset="-122"/>
              </a:rPr>
              <a:t>像素摄像头，实际画质有明显</a:t>
            </a:r>
            <a:r>
              <a:rPr lang="zh-CN" altLang="en-US" sz="2000" dirty="0" smtClean="0">
                <a:latin typeface="微软雅黑" panose="020B0503020204020204" pitchFamily="34" charset="-122"/>
                <a:ea typeface="微软雅黑" panose="020B0503020204020204" pitchFamily="34" charset="-122"/>
              </a:rPr>
              <a:t>差距</a:t>
            </a:r>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593150" y="3984815"/>
            <a:ext cx="1058806" cy="338554"/>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竞品</a:t>
            </a:r>
            <a:endParaRPr lang="zh-CN" altLang="en-US" sz="1600" b="1" dirty="0">
              <a:latin typeface="微软雅黑" panose="020B0503020204020204" pitchFamily="34" charset="-122"/>
              <a:ea typeface="微软雅黑" panose="020B0503020204020204" pitchFamily="34" charset="-122"/>
            </a:endParaRPr>
          </a:p>
        </p:txBody>
      </p:sp>
      <p:sp>
        <p:nvSpPr>
          <p:cNvPr id="15" name="TextBox 1"/>
          <p:cNvSpPr txBox="1"/>
          <p:nvPr/>
        </p:nvSpPr>
        <p:spPr>
          <a:xfrm>
            <a:off x="433007" y="5013176"/>
            <a:ext cx="1306265"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卖点</a:t>
            </a:r>
          </a:p>
        </p:txBody>
      </p:sp>
      <p:sp>
        <p:nvSpPr>
          <p:cNvPr id="3" name="矩形 2"/>
          <p:cNvSpPr/>
          <p:nvPr/>
        </p:nvSpPr>
        <p:spPr>
          <a:xfrm>
            <a:off x="433007" y="5513210"/>
            <a:ext cx="8277985" cy="9610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2847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89551" y="3567901"/>
            <a:ext cx="1058806"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和目</a:t>
            </a:r>
            <a:endParaRPr lang="zh-CN" altLang="en-US" sz="1600" b="1" dirty="0">
              <a:latin typeface="微软雅黑" panose="020B0503020204020204" pitchFamily="34" charset="-122"/>
              <a:ea typeface="微软雅黑" panose="020B0503020204020204" pitchFamily="34" charset="-122"/>
            </a:endParaRPr>
          </a:p>
        </p:txBody>
      </p:sp>
      <p:sp>
        <p:nvSpPr>
          <p:cNvPr id="7" name="椭圆 6"/>
          <p:cNvSpPr/>
          <p:nvPr/>
        </p:nvSpPr>
        <p:spPr>
          <a:xfrm>
            <a:off x="2556123" y="1731799"/>
            <a:ext cx="436175" cy="5539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161662" y="87015"/>
            <a:ext cx="7056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smtClean="0">
                <a:sym typeface="宋体" panose="02010600030101010101" pitchFamily="2" charset="-122"/>
              </a:rPr>
              <a:t>01.</a:t>
            </a:r>
            <a:r>
              <a:rPr lang="zh-CN" altLang="en-US" dirty="0" smtClean="0">
                <a:sym typeface="宋体" panose="02010600030101010101" pitchFamily="2" charset="-122"/>
              </a:rPr>
              <a:t>同样的镜头参数，和目具备更高的性能（二）</a:t>
            </a:r>
            <a:endParaRPr lang="zh-CN" altLang="en-US" dirty="0"/>
          </a:p>
        </p:txBody>
      </p:sp>
      <p:sp>
        <p:nvSpPr>
          <p:cNvPr id="13" name="文本框 12"/>
          <p:cNvSpPr txBox="1"/>
          <p:nvPr/>
        </p:nvSpPr>
        <p:spPr>
          <a:xfrm>
            <a:off x="433007" y="4007974"/>
            <a:ext cx="8277985" cy="2862322"/>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视频帧率是每秒拍摄视频的画面数。</a:t>
            </a:r>
          </a:p>
          <a:p>
            <a:r>
              <a:rPr lang="zh-CN" altLang="en-US" sz="2000" dirty="0">
                <a:latin typeface="微软雅黑" panose="020B0503020204020204" pitchFamily="34" charset="-122"/>
                <a:ea typeface="微软雅黑" panose="020B0503020204020204" pitchFamily="34" charset="-122"/>
              </a:rPr>
              <a:t>帧率越高，画面越流畅清晰，帧率低，画面出现卡顿和拖影。</a:t>
            </a:r>
          </a:p>
          <a:p>
            <a:endParaRPr lang="en-US" altLang="zh-CN" sz="2000" dirty="0" smtClean="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b="1"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和目达到</a:t>
            </a:r>
            <a:r>
              <a:rPr lang="en-US" altLang="zh-CN" sz="2000" b="1" dirty="0">
                <a:solidFill>
                  <a:srgbClr val="FF0000"/>
                </a:solidFill>
                <a:latin typeface="微软雅黑" panose="020B0503020204020204" pitchFamily="34" charset="-122"/>
                <a:ea typeface="微软雅黑" panose="020B0503020204020204" pitchFamily="34" charset="-122"/>
              </a:rPr>
              <a:t>30</a:t>
            </a:r>
            <a:r>
              <a:rPr lang="zh-CN" altLang="en-US" sz="2000" b="1" dirty="0">
                <a:solidFill>
                  <a:srgbClr val="FF0000"/>
                </a:solidFill>
                <a:latin typeface="微软雅黑" panose="020B0503020204020204" pitchFamily="34" charset="-122"/>
                <a:ea typeface="微软雅黑" panose="020B0503020204020204" pitchFamily="34" charset="-122"/>
              </a:rPr>
              <a:t>帧</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秒</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查看</a:t>
            </a:r>
            <a:r>
              <a:rPr lang="zh-CN" altLang="en-US" sz="2000" dirty="0">
                <a:latin typeface="微软雅黑" panose="020B0503020204020204" pitchFamily="34" charset="-122"/>
                <a:ea typeface="微软雅黑" panose="020B0503020204020204" pitchFamily="34" charset="-122"/>
              </a:rPr>
              <a:t>视频更加流畅，无卡顿</a:t>
            </a: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当发生紧急情况时，不会因为画面质量，漏掉关键信息</a:t>
            </a:r>
          </a:p>
          <a:p>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307528" y="3567901"/>
            <a:ext cx="1058806"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竞品</a:t>
            </a:r>
            <a:endParaRPr lang="zh-CN" altLang="en-US" sz="1600" b="1" dirty="0">
              <a:latin typeface="微软雅黑" panose="020B0503020204020204" pitchFamily="34" charset="-122"/>
              <a:ea typeface="微软雅黑" panose="020B0503020204020204" pitchFamily="34" charset="-122"/>
            </a:endParaRPr>
          </a:p>
        </p:txBody>
      </p:sp>
      <p:sp>
        <p:nvSpPr>
          <p:cNvPr id="15" name="TextBox 1"/>
          <p:cNvSpPr txBox="1"/>
          <p:nvPr/>
        </p:nvSpPr>
        <p:spPr>
          <a:xfrm>
            <a:off x="433007" y="5013176"/>
            <a:ext cx="1306265"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卖点</a:t>
            </a:r>
          </a:p>
        </p:txBody>
      </p:sp>
      <p:sp>
        <p:nvSpPr>
          <p:cNvPr id="3" name="矩形 2"/>
          <p:cNvSpPr/>
          <p:nvPr/>
        </p:nvSpPr>
        <p:spPr>
          <a:xfrm>
            <a:off x="433007" y="5513210"/>
            <a:ext cx="8277985" cy="1084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782938"/>
            <a:ext cx="4280808" cy="2751699"/>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527" y="782938"/>
            <a:ext cx="4280808" cy="2751699"/>
          </a:xfrm>
          <a:prstGeom prst="rect">
            <a:avLst/>
          </a:prstGeom>
        </p:spPr>
      </p:pic>
    </p:spTree>
    <p:extLst>
      <p:ext uri="{BB962C8B-B14F-4D97-AF65-F5344CB8AC3E}">
        <p14:creationId xmlns:p14="http://schemas.microsoft.com/office/powerpoint/2010/main" val="226072908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304"/>
  <p:tag name="MH_SECTIONID" val="305,306,307,308,"/>
</p:tagLst>
</file>

<file path=ppt/tags/tag10.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Text"/>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SubTitle"/>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Text"/>
  <p:tag name="MH_ORDER" val="6"/>
</p:tagLst>
</file>

<file path=ppt/tags/tag13.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SubTitle"/>
  <p:tag name="MH_ORDER" val="6"/>
</p:tagLst>
</file>

<file path=ppt/tags/tag14.xml><?xml version="1.0" encoding="utf-8"?>
<p:tagLst xmlns:a="http://schemas.openxmlformats.org/drawingml/2006/main" xmlns:r="http://schemas.openxmlformats.org/officeDocument/2006/relationships" xmlns:p="http://schemas.openxmlformats.org/presentationml/2006/main">
  <p:tag name="MH" val="20151022144219"/>
  <p:tag name="MH_LIBRARY" val="GRAPHIC"/>
  <p:tag name="MH_ORDER" val="Freeform 6"/>
</p:tagLst>
</file>

<file path=ppt/tags/tag2.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Text"/>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Text"/>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Text"/>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SubTitle"/>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Text"/>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51127113532"/>
  <p:tag name="MH_LIBRARY" val="GRAPHIC"/>
  <p:tag name="MH_TYPE" val="SubTitle"/>
  <p:tag name="MH_ORDER" val="4"/>
</p:tagLst>
</file>

<file path=ppt/theme/theme1.xml><?xml version="1.0" encoding="utf-8"?>
<a:theme xmlns:a="http://schemas.openxmlformats.org/drawingml/2006/main" name="A000120140530A99PPBG">
  <a:themeElements>
    <a:clrScheme name="自定义 605">
      <a:dk1>
        <a:srgbClr val="4D4D4D"/>
      </a:dk1>
      <a:lt1>
        <a:srgbClr val="FFFFFF"/>
      </a:lt1>
      <a:dk2>
        <a:srgbClr val="4D4D4D"/>
      </a:dk2>
      <a:lt2>
        <a:srgbClr val="FFFFFF"/>
      </a:lt2>
      <a:accent1>
        <a:srgbClr val="1C56B6"/>
      </a:accent1>
      <a:accent2>
        <a:srgbClr val="22B1DE"/>
      </a:accent2>
      <a:accent3>
        <a:srgbClr val="7B93D7"/>
      </a:accent3>
      <a:accent4>
        <a:srgbClr val="5D76BA"/>
      </a:accent4>
      <a:accent5>
        <a:srgbClr val="00B050"/>
      </a:accent5>
      <a:accent6>
        <a:srgbClr val="FFC000"/>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
  <a:themeElements>
    <a:clrScheme name="中兴品牌色彩体系">
      <a:dk1>
        <a:srgbClr val="008ED3"/>
      </a:dk1>
      <a:lt1>
        <a:srgbClr val="FFFFFF"/>
      </a:lt1>
      <a:dk2>
        <a:srgbClr val="0067B4"/>
      </a:dk2>
      <a:lt2>
        <a:srgbClr val="58595B"/>
      </a:lt2>
      <a:accent1>
        <a:srgbClr val="FFDE40"/>
      </a:accent1>
      <a:accent2>
        <a:srgbClr val="61CCF0"/>
      </a:accent2>
      <a:accent3>
        <a:srgbClr val="EE3D8A"/>
      </a:accent3>
      <a:accent4>
        <a:srgbClr val="922990"/>
      </a:accent4>
      <a:accent5>
        <a:srgbClr val="8DC642"/>
      </a:accent5>
      <a:accent6>
        <a:srgbClr val="58595B"/>
      </a:accent6>
      <a:hlink>
        <a:srgbClr val="0000FF"/>
      </a:hlink>
      <a:folHlink>
        <a:srgbClr val="800080"/>
      </a:folHlink>
    </a:clrScheme>
    <a:fontScheme name="3_自定义设计">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cs typeface="Arial" pitchFamily="34" charset="0"/>
          </a:defRPr>
        </a:defPPr>
      </a:lstStyle>
    </a:lnDef>
  </a:objectDefaults>
  <a:extraClrSchemeLst>
    <a:extraClrScheme>
      <a:clrScheme name="3_自定义设计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25601</TotalTime>
  <Words>4986</Words>
  <Application>Microsoft Office PowerPoint</Application>
  <PresentationFormat>全屏显示(4:3)</PresentationFormat>
  <Paragraphs>661</Paragraphs>
  <Slides>57</Slides>
  <Notes>28</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57</vt:i4>
      </vt:variant>
    </vt:vector>
  </HeadingPairs>
  <TitlesOfParts>
    <vt:vector size="80" baseType="lpstr">
      <vt:lpstr>Gill Sans</vt:lpstr>
      <vt:lpstr>Heiti SC Light</vt:lpstr>
      <vt:lpstr>Heiti TC Light</vt:lpstr>
      <vt:lpstr>Helvetica Neue Light</vt:lpstr>
      <vt:lpstr>Microsoft YaHei Bold</vt:lpstr>
      <vt:lpstr>MS PGothic</vt:lpstr>
      <vt:lpstr>仿宋</vt:lpstr>
      <vt:lpstr>黑体</vt:lpstr>
      <vt:lpstr>华文中宋</vt:lpstr>
      <vt:lpstr>宋体</vt:lpstr>
      <vt:lpstr>微软雅黑</vt:lpstr>
      <vt:lpstr>幼圆</vt:lpstr>
      <vt:lpstr>Arial</vt:lpstr>
      <vt:lpstr>Calibri</vt:lpstr>
      <vt:lpstr>Helvetica</vt:lpstr>
      <vt:lpstr>Times</vt:lpstr>
      <vt:lpstr>Times New Roman</vt:lpstr>
      <vt:lpstr>Wingdings</vt:lpstr>
      <vt:lpstr>Wingdings 3</vt:lpstr>
      <vt:lpstr>A000120140530A99PPBG</vt:lpstr>
      <vt:lpstr>正文</vt:lpstr>
      <vt:lpstr>Visio</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和目产品交流材料-省公司版</dc:title>
  <dc:creator>郑洋</dc:creator>
  <cp:lastModifiedBy>雪夜问国策</cp:lastModifiedBy>
  <cp:revision>904</cp:revision>
  <dcterms:created xsi:type="dcterms:W3CDTF">2013-11-22T10:39:44Z</dcterms:created>
  <dcterms:modified xsi:type="dcterms:W3CDTF">2017-06-12T12:35:06Z</dcterms:modified>
</cp:coreProperties>
</file>